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Corben"/>
      <p:regular r:id="rId36"/>
      <p:bold r:id="rId37"/>
    </p:embeddedFont>
    <p:embeddedFont>
      <p:font typeface="Anaheim"/>
      <p:regular r:id="rId38"/>
      <p:bold r:id="rId39"/>
    </p:embeddedFont>
    <p:embeddedFont>
      <p:font typeface="Bebas Neue"/>
      <p:regular r:id="rId40"/>
    </p:embeddedFont>
    <p:embeddedFont>
      <p:font typeface="Albert Sans"/>
      <p:regular r:id="rId41"/>
      <p:bold r:id="rId42"/>
      <p:italic r:id="rId43"/>
      <p:boldItalic r:id="rId44"/>
    </p:embeddedFont>
    <p:embeddedFont>
      <p:font typeface="PT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6.xml"/><Relationship Id="rId42" Type="http://schemas.openxmlformats.org/officeDocument/2006/relationships/font" Target="fonts/AlbertSans-bold.fntdata"/><Relationship Id="rId41" Type="http://schemas.openxmlformats.org/officeDocument/2006/relationships/font" Target="fonts/AlbertSans-regular.fntdata"/><Relationship Id="rId22" Type="http://schemas.openxmlformats.org/officeDocument/2006/relationships/slide" Target="slides/slide18.xml"/><Relationship Id="rId44" Type="http://schemas.openxmlformats.org/officeDocument/2006/relationships/font" Target="fonts/Albert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AlbertSans-italic.fntdata"/><Relationship Id="rId24" Type="http://schemas.openxmlformats.org/officeDocument/2006/relationships/slide" Target="slides/slide20.xml"/><Relationship Id="rId46" Type="http://schemas.openxmlformats.org/officeDocument/2006/relationships/font" Target="fonts/PTSans-bold.fntdata"/><Relationship Id="rId23" Type="http://schemas.openxmlformats.org/officeDocument/2006/relationships/slide" Target="slides/slide19.xml"/><Relationship Id="rId45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T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PT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orben-bold.fntdata"/><Relationship Id="rId14" Type="http://schemas.openxmlformats.org/officeDocument/2006/relationships/slide" Target="slides/slide10.xml"/><Relationship Id="rId36" Type="http://schemas.openxmlformats.org/officeDocument/2006/relationships/font" Target="fonts/Corben-regular.fntdata"/><Relationship Id="rId17" Type="http://schemas.openxmlformats.org/officeDocument/2006/relationships/slide" Target="slides/slide13.xml"/><Relationship Id="rId39" Type="http://schemas.openxmlformats.org/officeDocument/2006/relationships/font" Target="fonts/Anaheim-bold.fntdata"/><Relationship Id="rId16" Type="http://schemas.openxmlformats.org/officeDocument/2006/relationships/slide" Target="slides/slide12.xml"/><Relationship Id="rId38" Type="http://schemas.openxmlformats.org/officeDocument/2006/relationships/font" Target="fonts/Anahei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1cf1fdd9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1cf1fdd9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08b6e8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08b6e8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5a2c2843b_0_4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5a2c2843b_0_4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0df82b5b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0df82b5b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08b6e898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d08b6e898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0df82b5b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0df82b5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5b0e5fa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5b0e5fa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0df82b5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0df82b5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1cf1fdd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1cf1fdd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0df82b5b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d0df82b5b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08b6e898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d08b6e898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5a2c2843b_0_4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5a2c2843b_0_4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d08b6e8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d08b6e8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d08b6e898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d08b6e898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why MOG is grouped together and the resilience to climate stress vs younger trees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1cf1fd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1cf1fd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5a2c2843b_0_4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5a2c2843b_0_4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08b6e898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08b6e898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5a2c2843b_0_4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5a2c2843b_0_4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987300" y="1292733"/>
            <a:ext cx="4215000" cy="1831500"/>
          </a:xfrm>
          <a:prstGeom prst="rect">
            <a:avLst/>
          </a:prstGeom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87300" y="3342375"/>
            <a:ext cx="4186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>
            <p:ph idx="3" type="pic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1631963"/>
            <a:ext cx="6576000" cy="11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301443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720000" y="223240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subTitle"/>
          </p:nvPr>
        </p:nvSpPr>
        <p:spPr>
          <a:xfrm>
            <a:off x="3419271" y="223240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720000" y="40082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4" type="subTitle"/>
          </p:nvPr>
        </p:nvSpPr>
        <p:spPr>
          <a:xfrm>
            <a:off x="3419271" y="40082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>
            <a:off x="6118549" y="223240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6" type="subTitle"/>
          </p:nvPr>
        </p:nvSpPr>
        <p:spPr>
          <a:xfrm>
            <a:off x="6118549" y="40082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7" type="title"/>
          </p:nvPr>
        </p:nvSpPr>
        <p:spPr>
          <a:xfrm>
            <a:off x="720000" y="11554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8" type="title"/>
          </p:nvPr>
        </p:nvSpPr>
        <p:spPr>
          <a:xfrm>
            <a:off x="720000" y="293121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9" type="title"/>
          </p:nvPr>
        </p:nvSpPr>
        <p:spPr>
          <a:xfrm>
            <a:off x="3419269" y="11554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13" type="title"/>
          </p:nvPr>
        </p:nvSpPr>
        <p:spPr>
          <a:xfrm>
            <a:off x="3419269" y="293121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6118545" y="11554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6118545" y="293121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6" type="subTitle"/>
          </p:nvPr>
        </p:nvSpPr>
        <p:spPr>
          <a:xfrm>
            <a:off x="720000" y="1538091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7" type="subTitle"/>
          </p:nvPr>
        </p:nvSpPr>
        <p:spPr>
          <a:xfrm>
            <a:off x="3419269" y="1538091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8" type="subTitle"/>
          </p:nvPr>
        </p:nvSpPr>
        <p:spPr>
          <a:xfrm>
            <a:off x="6118545" y="1538091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9" type="subTitle"/>
          </p:nvPr>
        </p:nvSpPr>
        <p:spPr>
          <a:xfrm>
            <a:off x="720000" y="3313860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20" type="subTitle"/>
          </p:nvPr>
        </p:nvSpPr>
        <p:spPr>
          <a:xfrm>
            <a:off x="3419269" y="3313860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21" type="subTitle"/>
          </p:nvPr>
        </p:nvSpPr>
        <p:spPr>
          <a:xfrm>
            <a:off x="6118545" y="3313860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2213418" y="3177425"/>
            <a:ext cx="4717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952500" y="1511325"/>
            <a:ext cx="72390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5029075" y="874650"/>
            <a:ext cx="2851500" cy="23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5029075" y="3181050"/>
            <a:ext cx="2851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/>
          <p:nvPr>
            <p:ph idx="2" type="pic"/>
          </p:nvPr>
        </p:nvSpPr>
        <p:spPr>
          <a:xfrm>
            <a:off x="1263400" y="109245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837918" y="1857725"/>
            <a:ext cx="364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837918" y="2354225"/>
            <a:ext cx="36492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4558751" y="1852032"/>
            <a:ext cx="362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4558925" y="2342416"/>
            <a:ext cx="36255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720700" y="1180400"/>
            <a:ext cx="77040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2719475" y="3500551"/>
            <a:ext cx="51582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2" type="subTitle"/>
          </p:nvPr>
        </p:nvSpPr>
        <p:spPr>
          <a:xfrm>
            <a:off x="2719500" y="2062724"/>
            <a:ext cx="51582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2719492" y="1575100"/>
            <a:ext cx="515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2719486" y="3012932"/>
            <a:ext cx="515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4680205" y="1563911"/>
            <a:ext cx="3628200" cy="25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2" type="subTitle"/>
          </p:nvPr>
        </p:nvSpPr>
        <p:spPr>
          <a:xfrm>
            <a:off x="835600" y="1563911"/>
            <a:ext cx="3628200" cy="25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235725" y="1324425"/>
            <a:ext cx="36864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4235725" y="3144975"/>
            <a:ext cx="28611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/>
          <p:nvPr>
            <p:ph idx="4" type="pic"/>
          </p:nvPr>
        </p:nvSpPr>
        <p:spPr>
          <a:xfrm>
            <a:off x="842750" y="109240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713226" y="3289952"/>
            <a:ext cx="2309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2" type="subTitle"/>
          </p:nvPr>
        </p:nvSpPr>
        <p:spPr>
          <a:xfrm>
            <a:off x="3417191" y="3289952"/>
            <a:ext cx="2309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3" type="subTitle"/>
          </p:nvPr>
        </p:nvSpPr>
        <p:spPr>
          <a:xfrm>
            <a:off x="6121163" y="3289952"/>
            <a:ext cx="2309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713225" y="2835375"/>
            <a:ext cx="2309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5" type="subTitle"/>
          </p:nvPr>
        </p:nvSpPr>
        <p:spPr>
          <a:xfrm>
            <a:off x="3417194" y="2835375"/>
            <a:ext cx="2309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6" type="subTitle"/>
          </p:nvPr>
        </p:nvSpPr>
        <p:spPr>
          <a:xfrm>
            <a:off x="6121164" y="2835375"/>
            <a:ext cx="2309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1858336" y="1977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2" type="subTitle"/>
          </p:nvPr>
        </p:nvSpPr>
        <p:spPr>
          <a:xfrm>
            <a:off x="5874139" y="1977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3" type="subTitle"/>
          </p:nvPr>
        </p:nvSpPr>
        <p:spPr>
          <a:xfrm>
            <a:off x="1858336" y="3410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4" type="subTitle"/>
          </p:nvPr>
        </p:nvSpPr>
        <p:spPr>
          <a:xfrm>
            <a:off x="5874139" y="3410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5" type="subTitle"/>
          </p:nvPr>
        </p:nvSpPr>
        <p:spPr>
          <a:xfrm>
            <a:off x="1858336" y="16939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6" type="subTitle"/>
          </p:nvPr>
        </p:nvSpPr>
        <p:spPr>
          <a:xfrm>
            <a:off x="1858336" y="3127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7" type="subTitle"/>
          </p:nvPr>
        </p:nvSpPr>
        <p:spPr>
          <a:xfrm>
            <a:off x="5874136" y="16939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8" type="subTitle"/>
          </p:nvPr>
        </p:nvSpPr>
        <p:spPr>
          <a:xfrm>
            <a:off x="5874136" y="3127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865825" y="2246798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2" type="subTitle"/>
          </p:nvPr>
        </p:nvSpPr>
        <p:spPr>
          <a:xfrm>
            <a:off x="3582448" y="2246798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3" type="subTitle"/>
          </p:nvPr>
        </p:nvSpPr>
        <p:spPr>
          <a:xfrm>
            <a:off x="865825" y="4060924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4" type="subTitle"/>
          </p:nvPr>
        </p:nvSpPr>
        <p:spPr>
          <a:xfrm>
            <a:off x="3582448" y="4060924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5" type="subTitle"/>
          </p:nvPr>
        </p:nvSpPr>
        <p:spPr>
          <a:xfrm>
            <a:off x="6299072" y="2246798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6" type="subTitle"/>
          </p:nvPr>
        </p:nvSpPr>
        <p:spPr>
          <a:xfrm>
            <a:off x="6299072" y="4060924"/>
            <a:ext cx="19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7" type="subTitle"/>
          </p:nvPr>
        </p:nvSpPr>
        <p:spPr>
          <a:xfrm>
            <a:off x="864330" y="2040857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8" type="subTitle"/>
          </p:nvPr>
        </p:nvSpPr>
        <p:spPr>
          <a:xfrm>
            <a:off x="3580950" y="2040857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9" type="subTitle"/>
          </p:nvPr>
        </p:nvSpPr>
        <p:spPr>
          <a:xfrm>
            <a:off x="6297570" y="2040857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3" type="subTitle"/>
          </p:nvPr>
        </p:nvSpPr>
        <p:spPr>
          <a:xfrm>
            <a:off x="864330" y="3853822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4" type="subTitle"/>
          </p:nvPr>
        </p:nvSpPr>
        <p:spPr>
          <a:xfrm>
            <a:off x="3580950" y="3853822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5" type="subTitle"/>
          </p:nvPr>
        </p:nvSpPr>
        <p:spPr>
          <a:xfrm>
            <a:off x="6297570" y="3853822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hasCustomPrompt="1" type="title"/>
          </p:nvPr>
        </p:nvSpPr>
        <p:spPr>
          <a:xfrm>
            <a:off x="713225" y="74732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13225" y="14282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hasCustomPrompt="1" idx="2" type="title"/>
          </p:nvPr>
        </p:nvSpPr>
        <p:spPr>
          <a:xfrm>
            <a:off x="713225" y="204503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4"/>
          <p:cNvSpPr txBox="1"/>
          <p:nvPr>
            <p:ph idx="3" type="subTitle"/>
          </p:nvPr>
        </p:nvSpPr>
        <p:spPr>
          <a:xfrm>
            <a:off x="713225" y="2728503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hasCustomPrompt="1" idx="4" type="title"/>
          </p:nvPr>
        </p:nvSpPr>
        <p:spPr>
          <a:xfrm>
            <a:off x="713225" y="3350449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/>
          <p:nvPr>
            <p:ph idx="5" type="subTitle"/>
          </p:nvPr>
        </p:nvSpPr>
        <p:spPr>
          <a:xfrm>
            <a:off x="713225" y="4036492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5" name="Google Shape;175;p24"/>
          <p:cNvSpPr/>
          <p:nvPr>
            <p:ph idx="6" type="pic"/>
          </p:nvPr>
        </p:nvSpPr>
        <p:spPr>
          <a:xfrm>
            <a:off x="5146450" y="109245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hasCustomPrompt="1" type="title"/>
          </p:nvPr>
        </p:nvSpPr>
        <p:spPr>
          <a:xfrm>
            <a:off x="1284900" y="1962150"/>
            <a:ext cx="11742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720000" y="3552975"/>
            <a:ext cx="23040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2" type="subTitle"/>
          </p:nvPr>
        </p:nvSpPr>
        <p:spPr>
          <a:xfrm>
            <a:off x="720000" y="3197100"/>
            <a:ext cx="23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hasCustomPrompt="1" idx="3" type="title"/>
          </p:nvPr>
        </p:nvSpPr>
        <p:spPr>
          <a:xfrm>
            <a:off x="3984900" y="1962150"/>
            <a:ext cx="11742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5"/>
          <p:cNvSpPr txBox="1"/>
          <p:nvPr>
            <p:ph idx="4" type="subTitle"/>
          </p:nvPr>
        </p:nvSpPr>
        <p:spPr>
          <a:xfrm>
            <a:off x="3420000" y="3552975"/>
            <a:ext cx="23040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5" type="subTitle"/>
          </p:nvPr>
        </p:nvSpPr>
        <p:spPr>
          <a:xfrm>
            <a:off x="3420000" y="3197100"/>
            <a:ext cx="23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hasCustomPrompt="1" idx="6" type="title"/>
          </p:nvPr>
        </p:nvSpPr>
        <p:spPr>
          <a:xfrm>
            <a:off x="6685015" y="1962150"/>
            <a:ext cx="11742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/>
          <p:nvPr>
            <p:ph idx="7" type="subTitle"/>
          </p:nvPr>
        </p:nvSpPr>
        <p:spPr>
          <a:xfrm>
            <a:off x="6120115" y="3552975"/>
            <a:ext cx="23040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8" type="subTitle"/>
          </p:nvPr>
        </p:nvSpPr>
        <p:spPr>
          <a:xfrm>
            <a:off x="6120115" y="3197100"/>
            <a:ext cx="23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>
            <p:ph idx="2" type="pic"/>
          </p:nvPr>
        </p:nvSpPr>
        <p:spPr>
          <a:xfrm>
            <a:off x="5173850" y="107820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1094225" y="668975"/>
            <a:ext cx="3525000" cy="8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1094225" y="1753325"/>
            <a:ext cx="3525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/>
        </p:nvSpPr>
        <p:spPr>
          <a:xfrm>
            <a:off x="1094225" y="3830300"/>
            <a:ext cx="40548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5055284" y="37261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1583300" y="37261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055275" y="34181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1583075" y="34181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720000" y="165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5330700" y="130590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>
            <p:ph idx="2" type="pic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8"/>
          <p:cNvSpPr/>
          <p:nvPr>
            <p:ph idx="3" type="pic"/>
          </p:nvPr>
        </p:nvSpPr>
        <p:spPr>
          <a:xfrm>
            <a:off x="1105325" y="109240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4369200" y="1659475"/>
            <a:ext cx="3793800" cy="18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>
            <p:ph idx="2" type="pic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940700" y="1596225"/>
            <a:ext cx="38292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940700" y="2735167"/>
            <a:ext cx="3829200" cy="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/>
          <p:nvPr>
            <p:ph idx="3" type="pic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>
            <p:ph idx="2" type="pic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1482000" y="4102450"/>
            <a:ext cx="6180000" cy="423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208" name="Google Shape;208;p29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>
            <p:ph type="title"/>
          </p:nvPr>
        </p:nvSpPr>
        <p:spPr>
          <a:xfrm>
            <a:off x="4263900" y="854175"/>
            <a:ext cx="4096800" cy="21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Old Trees, New Climate: How Do Douglas Fir and Western Hemloc</a:t>
            </a:r>
            <a:r>
              <a:rPr lang="en" sz="100"/>
              <a:t> </a:t>
            </a:r>
            <a:r>
              <a:rPr lang="en" sz="2700"/>
              <a:t>k Respond To Heat Waves?</a:t>
            </a:r>
            <a:endParaRPr sz="2700"/>
          </a:p>
        </p:txBody>
      </p:sp>
      <p:sp>
        <p:nvSpPr>
          <p:cNvPr id="210" name="Google Shape;210;p29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1" name="Google Shape;211;p29"/>
          <p:cNvSpPr txBox="1"/>
          <p:nvPr>
            <p:ph idx="1" type="subTitle"/>
          </p:nvPr>
        </p:nvSpPr>
        <p:spPr>
          <a:xfrm>
            <a:off x="4263900" y="34954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Gabby John | May 3, 2024</a:t>
            </a:r>
            <a:br>
              <a:rPr lang="en"/>
            </a:br>
            <a:r>
              <a:rPr lang="en"/>
              <a:t>FES MS Thesis Proposal </a:t>
            </a:r>
            <a:endParaRPr/>
          </a:p>
        </p:txBody>
      </p:sp>
      <p:pic>
        <p:nvPicPr>
          <p:cNvPr id="212" name="Google Shape;212;p29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213" name="Google Shape;213;p29"/>
          <p:cNvCxnSpPr/>
          <p:nvPr/>
        </p:nvCxnSpPr>
        <p:spPr>
          <a:xfrm>
            <a:off x="4263900" y="324672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835600" y="445025"/>
            <a:ext cx="75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Nature’s grandparents</a:t>
            </a:r>
            <a:endParaRPr/>
          </a:p>
        </p:txBody>
      </p:sp>
      <p:sp>
        <p:nvSpPr>
          <p:cNvPr id="327" name="Google Shape;327;p38"/>
          <p:cNvSpPr txBox="1"/>
          <p:nvPr>
            <p:ph idx="2" type="subTitle"/>
          </p:nvPr>
        </p:nvSpPr>
        <p:spPr>
          <a:xfrm>
            <a:off x="631925" y="1563900"/>
            <a:ext cx="40854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Stem accounts for 72-75% of a tree’s biomass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resilient to stand disturbance than younger, smaller trees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Yet, challenging to study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Models need to be validated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Species-individual responses need to be checked </a:t>
            </a:r>
            <a:endParaRPr sz="2000"/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 b="11739" l="0" r="0" t="11731"/>
          <a:stretch/>
        </p:blipFill>
        <p:spPr>
          <a:xfrm>
            <a:off x="5011249" y="960451"/>
            <a:ext cx="3545400" cy="3585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837925" y="376000"/>
            <a:ext cx="3649200" cy="10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Degrees of foliar scorch</a:t>
            </a:r>
            <a:endParaRPr/>
          </a:p>
        </p:txBody>
      </p:sp>
      <p:sp>
        <p:nvSpPr>
          <p:cNvPr id="335" name="Google Shape;335;p39"/>
          <p:cNvSpPr txBox="1"/>
          <p:nvPr>
            <p:ph idx="1" type="subTitle"/>
          </p:nvPr>
        </p:nvSpPr>
        <p:spPr>
          <a:xfrm>
            <a:off x="543750" y="1591225"/>
            <a:ext cx="4144200" cy="31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Tree vigor (based on % mortality of crown) is a significant driver of tree mortality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Andrews Discovery Trail has a gradient of foliar scorch on mature WH due to DF canopy opening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Unique opportunity to study varying degrees of heat stress (if time allows) </a:t>
            </a:r>
            <a:endParaRPr sz="1800"/>
          </a:p>
        </p:txBody>
      </p:sp>
      <p:sp>
        <p:nvSpPr>
          <p:cNvPr id="336" name="Google Shape;336;p39"/>
          <p:cNvSpPr/>
          <p:nvPr/>
        </p:nvSpPr>
        <p:spPr>
          <a:xfrm>
            <a:off x="5529079" y="8919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9"/>
          <p:cNvGrpSpPr/>
          <p:nvPr/>
        </p:nvGrpSpPr>
        <p:grpSpPr>
          <a:xfrm>
            <a:off x="5443901" y="709411"/>
            <a:ext cx="1834973" cy="3724678"/>
            <a:chOff x="5186401" y="494525"/>
            <a:chExt cx="1834973" cy="3724678"/>
          </a:xfrm>
        </p:grpSpPr>
        <p:sp>
          <p:nvSpPr>
            <p:cNvPr id="338" name="Google Shape;338;p39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5890455" y="3946544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39"/>
          <p:cNvPicPr preferRelativeResize="0"/>
          <p:nvPr/>
        </p:nvPicPr>
        <p:blipFill rotWithShape="1">
          <a:blip r:embed="rId3">
            <a:alphaModFix/>
          </a:blip>
          <a:srcRect b="8099" l="69234" r="9484" t="19708"/>
          <a:stretch/>
        </p:blipFill>
        <p:spPr>
          <a:xfrm>
            <a:off x="5529088" y="891935"/>
            <a:ext cx="1664599" cy="317619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b="15182" l="0" r="0" t="0"/>
          <a:stretch/>
        </p:blipFill>
        <p:spPr>
          <a:xfrm>
            <a:off x="4854422" y="376000"/>
            <a:ext cx="3883127" cy="439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348" name="Google Shape;348;p40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50" name="Google Shape;350;p40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1" name="Google Shape;351;p40"/>
          <p:cNvSpPr txBox="1"/>
          <p:nvPr>
            <p:ph idx="1" type="subTitle"/>
          </p:nvPr>
        </p:nvSpPr>
        <p:spPr>
          <a:xfrm>
            <a:off x="4235725" y="3144975"/>
            <a:ext cx="3920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 specifically asking &amp; hypothesizing in the proposed project?</a:t>
            </a:r>
            <a:endParaRPr/>
          </a:p>
        </p:txBody>
      </p:sp>
      <p:pic>
        <p:nvPicPr>
          <p:cNvPr id="352" name="Google Shape;352;p40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353" name="Google Shape;353;p40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810900" y="457725"/>
            <a:ext cx="75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Questions for Thesis Chapters</a:t>
            </a:r>
            <a:endParaRPr/>
          </a:p>
        </p:txBody>
      </p:sp>
      <p:sp>
        <p:nvSpPr>
          <p:cNvPr id="360" name="Google Shape;360;p41"/>
          <p:cNvSpPr txBox="1"/>
          <p:nvPr>
            <p:ph idx="1" type="subTitle"/>
          </p:nvPr>
        </p:nvSpPr>
        <p:spPr>
          <a:xfrm>
            <a:off x="713175" y="2875997"/>
            <a:ext cx="23097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short-term growth of DF and WH change before, during, and after heat waves since 2018 at the HJ Andrews Discovery Trail? </a:t>
            </a:r>
            <a:endParaRPr/>
          </a:p>
        </p:txBody>
      </p:sp>
      <p:sp>
        <p:nvSpPr>
          <p:cNvPr id="361" name="Google Shape;361;p41"/>
          <p:cNvSpPr txBox="1"/>
          <p:nvPr>
            <p:ph idx="2" type="subTitle"/>
          </p:nvPr>
        </p:nvSpPr>
        <p:spPr>
          <a:xfrm>
            <a:off x="3417146" y="2875997"/>
            <a:ext cx="23097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has long-term growth of DF and WH changed over the last few decades at the HJ Andrews forest Discovery Trail as seen in tree rings?</a:t>
            </a:r>
            <a:endParaRPr/>
          </a:p>
        </p:txBody>
      </p:sp>
      <p:sp>
        <p:nvSpPr>
          <p:cNvPr id="362" name="Google Shape;362;p41"/>
          <p:cNvSpPr txBox="1"/>
          <p:nvPr>
            <p:ph idx="3" type="subTitle"/>
          </p:nvPr>
        </p:nvSpPr>
        <p:spPr>
          <a:xfrm>
            <a:off x="6121124" y="2875997"/>
            <a:ext cx="2309700" cy="17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(If time allows) </a:t>
            </a:r>
            <a:r>
              <a:rPr lang="en"/>
              <a:t>Does the degree of foliar scorch from heat waves affect long-term growth of WH at the HJ Andrews Discovery Trail?</a:t>
            </a:r>
            <a:endParaRPr/>
          </a:p>
        </p:txBody>
      </p:sp>
      <p:sp>
        <p:nvSpPr>
          <p:cNvPr id="363" name="Google Shape;363;p41"/>
          <p:cNvSpPr txBox="1"/>
          <p:nvPr>
            <p:ph idx="4" type="subTitle"/>
          </p:nvPr>
        </p:nvSpPr>
        <p:spPr>
          <a:xfrm>
            <a:off x="713175" y="2271000"/>
            <a:ext cx="23097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1</a:t>
            </a:r>
            <a:endParaRPr/>
          </a:p>
        </p:txBody>
      </p:sp>
      <p:sp>
        <p:nvSpPr>
          <p:cNvPr id="364" name="Google Shape;364;p41"/>
          <p:cNvSpPr txBox="1"/>
          <p:nvPr>
            <p:ph idx="5" type="subTitle"/>
          </p:nvPr>
        </p:nvSpPr>
        <p:spPr>
          <a:xfrm>
            <a:off x="3417150" y="2271000"/>
            <a:ext cx="23097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2A</a:t>
            </a:r>
            <a:endParaRPr/>
          </a:p>
        </p:txBody>
      </p:sp>
      <p:sp>
        <p:nvSpPr>
          <p:cNvPr id="365" name="Google Shape;365;p41"/>
          <p:cNvSpPr txBox="1"/>
          <p:nvPr>
            <p:ph idx="6" type="subTitle"/>
          </p:nvPr>
        </p:nvSpPr>
        <p:spPr>
          <a:xfrm>
            <a:off x="6121125" y="2271000"/>
            <a:ext cx="23097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2B(?)</a:t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1464075" y="1334938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4168050" y="1334938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6872025" y="1334938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0" name="Google Shape;370;p41"/>
          <p:cNvGrpSpPr/>
          <p:nvPr/>
        </p:nvGrpSpPr>
        <p:grpSpPr>
          <a:xfrm>
            <a:off x="4409872" y="1414748"/>
            <a:ext cx="324257" cy="648277"/>
            <a:chOff x="7531277" y="2886354"/>
            <a:chExt cx="185184" cy="367296"/>
          </a:xfrm>
        </p:grpSpPr>
        <p:sp>
          <p:nvSpPr>
            <p:cNvPr id="371" name="Google Shape;371;p41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41"/>
          <p:cNvSpPr/>
          <p:nvPr/>
        </p:nvSpPr>
        <p:spPr>
          <a:xfrm>
            <a:off x="6956676" y="1423486"/>
            <a:ext cx="625827" cy="630797"/>
          </a:xfrm>
          <a:custGeom>
            <a:rect b="b" l="l" r="r" t="t"/>
            <a:pathLst>
              <a:path extrusionOk="0" h="11169" w="11169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41"/>
          <p:cNvGrpSpPr/>
          <p:nvPr/>
        </p:nvGrpSpPr>
        <p:grpSpPr>
          <a:xfrm>
            <a:off x="1548723" y="1478196"/>
            <a:ext cx="638604" cy="521390"/>
            <a:chOff x="3967437" y="3837102"/>
            <a:chExt cx="364708" cy="295405"/>
          </a:xfrm>
        </p:grpSpPr>
        <p:sp>
          <p:nvSpPr>
            <p:cNvPr id="376" name="Google Shape;376;p41"/>
            <p:cNvSpPr/>
            <p:nvPr/>
          </p:nvSpPr>
          <p:spPr>
            <a:xfrm>
              <a:off x="4178750" y="3868334"/>
              <a:ext cx="153396" cy="264172"/>
            </a:xfrm>
            <a:custGeom>
              <a:rect b="b" l="l" r="r" t="t"/>
              <a:pathLst>
                <a:path extrusionOk="0" h="8306" w="4823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3969346" y="3937447"/>
              <a:ext cx="198431" cy="194678"/>
            </a:xfrm>
            <a:custGeom>
              <a:rect b="b" l="l" r="r" t="t"/>
              <a:pathLst>
                <a:path extrusionOk="0" h="6121" w="6239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3967437" y="3837102"/>
              <a:ext cx="331376" cy="89786"/>
            </a:xfrm>
            <a:custGeom>
              <a:rect b="b" l="l" r="r" t="t"/>
              <a:pathLst>
                <a:path extrusionOk="0" h="2823" w="10419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3994694" y="3917378"/>
              <a:ext cx="158325" cy="156067"/>
            </a:xfrm>
            <a:custGeom>
              <a:rect b="b" l="l" r="r" t="t"/>
              <a:pathLst>
                <a:path extrusionOk="0" h="4907" w="4978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4160812" y="3927174"/>
              <a:ext cx="155813" cy="149992"/>
            </a:xfrm>
            <a:custGeom>
              <a:rect b="b" l="l" r="r" t="t"/>
              <a:pathLst>
                <a:path extrusionOk="0" h="4716" w="4899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1748821" y="831425"/>
            <a:ext cx="28383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Hypothe</a:t>
            </a:r>
            <a:r>
              <a:rPr lang="en" sz="2700" u="sng"/>
              <a:t>s</a:t>
            </a:r>
            <a:r>
              <a:rPr lang="en" sz="2700" u="sng"/>
              <a:t>es for Question 1</a:t>
            </a:r>
            <a:endParaRPr sz="2700" u="sng"/>
          </a:p>
        </p:txBody>
      </p:sp>
      <p:sp>
        <p:nvSpPr>
          <p:cNvPr id="386" name="Google Shape;386;p42"/>
          <p:cNvSpPr txBox="1"/>
          <p:nvPr/>
        </p:nvSpPr>
        <p:spPr>
          <a:xfrm flipH="1">
            <a:off x="5768772" y="970928"/>
            <a:ext cx="2485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On average across the site, growth of both DF and WH will slow or cease shortly after a heat wave event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597250" y="960983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597250" y="3175616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0" name="Google Shape;390;p42"/>
          <p:cNvGrpSpPr/>
          <p:nvPr/>
        </p:nvGrpSpPr>
        <p:grpSpPr>
          <a:xfrm>
            <a:off x="717612" y="1172964"/>
            <a:ext cx="728905" cy="637868"/>
            <a:chOff x="3967437" y="3837102"/>
            <a:chExt cx="364708" cy="295405"/>
          </a:xfrm>
        </p:grpSpPr>
        <p:sp>
          <p:nvSpPr>
            <p:cNvPr id="391" name="Google Shape;391;p42"/>
            <p:cNvSpPr/>
            <p:nvPr/>
          </p:nvSpPr>
          <p:spPr>
            <a:xfrm>
              <a:off x="4178750" y="3868334"/>
              <a:ext cx="153396" cy="264172"/>
            </a:xfrm>
            <a:custGeom>
              <a:rect b="b" l="l" r="r" t="t"/>
              <a:pathLst>
                <a:path extrusionOk="0" h="8306" w="4823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3969346" y="3937447"/>
              <a:ext cx="198431" cy="194678"/>
            </a:xfrm>
            <a:custGeom>
              <a:rect b="b" l="l" r="r" t="t"/>
              <a:pathLst>
                <a:path extrusionOk="0" h="6121" w="6239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3967437" y="3837102"/>
              <a:ext cx="331376" cy="89786"/>
            </a:xfrm>
            <a:custGeom>
              <a:rect b="b" l="l" r="r" t="t"/>
              <a:pathLst>
                <a:path extrusionOk="0" h="2823" w="10419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3994694" y="3917378"/>
              <a:ext cx="158325" cy="156067"/>
            </a:xfrm>
            <a:custGeom>
              <a:rect b="b" l="l" r="r" t="t"/>
              <a:pathLst>
                <a:path extrusionOk="0" h="4907" w="4978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4160812" y="3927174"/>
              <a:ext cx="155813" cy="149992"/>
            </a:xfrm>
            <a:custGeom>
              <a:rect b="b" l="l" r="r" t="t"/>
              <a:pathLst>
                <a:path extrusionOk="0" h="4716" w="4899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42"/>
          <p:cNvGrpSpPr/>
          <p:nvPr/>
        </p:nvGrpSpPr>
        <p:grpSpPr>
          <a:xfrm>
            <a:off x="717612" y="3387588"/>
            <a:ext cx="728905" cy="637868"/>
            <a:chOff x="3967437" y="3837102"/>
            <a:chExt cx="364708" cy="295405"/>
          </a:xfrm>
        </p:grpSpPr>
        <p:sp>
          <p:nvSpPr>
            <p:cNvPr id="397" name="Google Shape;397;p42"/>
            <p:cNvSpPr/>
            <p:nvPr/>
          </p:nvSpPr>
          <p:spPr>
            <a:xfrm>
              <a:off x="4178750" y="3868334"/>
              <a:ext cx="153396" cy="264172"/>
            </a:xfrm>
            <a:custGeom>
              <a:rect b="b" l="l" r="r" t="t"/>
              <a:pathLst>
                <a:path extrusionOk="0" h="8306" w="4823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3969346" y="3937447"/>
              <a:ext cx="198431" cy="194678"/>
            </a:xfrm>
            <a:custGeom>
              <a:rect b="b" l="l" r="r" t="t"/>
              <a:pathLst>
                <a:path extrusionOk="0" h="6121" w="6239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3967437" y="3837102"/>
              <a:ext cx="331376" cy="89786"/>
            </a:xfrm>
            <a:custGeom>
              <a:rect b="b" l="l" r="r" t="t"/>
              <a:pathLst>
                <a:path extrusionOk="0" h="2823" w="10419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994694" y="3917378"/>
              <a:ext cx="158325" cy="156067"/>
            </a:xfrm>
            <a:custGeom>
              <a:rect b="b" l="l" r="r" t="t"/>
              <a:pathLst>
                <a:path extrusionOk="0" h="4907" w="4978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160812" y="3927174"/>
              <a:ext cx="155813" cy="149992"/>
            </a:xfrm>
            <a:custGeom>
              <a:rect b="b" l="l" r="r" t="t"/>
              <a:pathLst>
                <a:path extrusionOk="0" h="4716" w="4899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42"/>
          <p:cNvSpPr txBox="1"/>
          <p:nvPr/>
        </p:nvSpPr>
        <p:spPr>
          <a:xfrm flipH="1">
            <a:off x="1778866" y="3110827"/>
            <a:ext cx="2778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slowed/ceased growth of DF and WH following the heat wave will last throughout the growing season, possibly multiple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4587134" y="970933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4587134" y="3185566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42"/>
          <p:cNvGrpSpPr/>
          <p:nvPr/>
        </p:nvGrpSpPr>
        <p:grpSpPr>
          <a:xfrm>
            <a:off x="4707496" y="1182914"/>
            <a:ext cx="728905" cy="637868"/>
            <a:chOff x="3967437" y="3837102"/>
            <a:chExt cx="364708" cy="295405"/>
          </a:xfrm>
        </p:grpSpPr>
        <p:sp>
          <p:nvSpPr>
            <p:cNvPr id="406" name="Google Shape;406;p42"/>
            <p:cNvSpPr/>
            <p:nvPr/>
          </p:nvSpPr>
          <p:spPr>
            <a:xfrm>
              <a:off x="4178750" y="3868334"/>
              <a:ext cx="153396" cy="264172"/>
            </a:xfrm>
            <a:custGeom>
              <a:rect b="b" l="l" r="r" t="t"/>
              <a:pathLst>
                <a:path extrusionOk="0" h="8306" w="4823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3969346" y="3937447"/>
              <a:ext cx="198431" cy="194678"/>
            </a:xfrm>
            <a:custGeom>
              <a:rect b="b" l="l" r="r" t="t"/>
              <a:pathLst>
                <a:path extrusionOk="0" h="6121" w="6239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3967437" y="3837102"/>
              <a:ext cx="331376" cy="89786"/>
            </a:xfrm>
            <a:custGeom>
              <a:rect b="b" l="l" r="r" t="t"/>
              <a:pathLst>
                <a:path extrusionOk="0" h="2823" w="10419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3994694" y="3917378"/>
              <a:ext cx="158325" cy="156067"/>
            </a:xfrm>
            <a:custGeom>
              <a:rect b="b" l="l" r="r" t="t"/>
              <a:pathLst>
                <a:path extrusionOk="0" h="4907" w="4978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4160812" y="3927174"/>
              <a:ext cx="155813" cy="149992"/>
            </a:xfrm>
            <a:custGeom>
              <a:rect b="b" l="l" r="r" t="t"/>
              <a:pathLst>
                <a:path extrusionOk="0" h="4716" w="4899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42"/>
          <p:cNvGrpSpPr/>
          <p:nvPr/>
        </p:nvGrpSpPr>
        <p:grpSpPr>
          <a:xfrm>
            <a:off x="4707496" y="3397538"/>
            <a:ext cx="728905" cy="637868"/>
            <a:chOff x="3967437" y="3837102"/>
            <a:chExt cx="364708" cy="295405"/>
          </a:xfrm>
        </p:grpSpPr>
        <p:sp>
          <p:nvSpPr>
            <p:cNvPr id="412" name="Google Shape;412;p42"/>
            <p:cNvSpPr/>
            <p:nvPr/>
          </p:nvSpPr>
          <p:spPr>
            <a:xfrm>
              <a:off x="4178750" y="3868334"/>
              <a:ext cx="153396" cy="264172"/>
            </a:xfrm>
            <a:custGeom>
              <a:rect b="b" l="l" r="r" t="t"/>
              <a:pathLst>
                <a:path extrusionOk="0" h="8306" w="4823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3969346" y="3937447"/>
              <a:ext cx="198431" cy="194678"/>
            </a:xfrm>
            <a:custGeom>
              <a:rect b="b" l="l" r="r" t="t"/>
              <a:pathLst>
                <a:path extrusionOk="0" h="6121" w="6239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3967437" y="3837102"/>
              <a:ext cx="331376" cy="89786"/>
            </a:xfrm>
            <a:custGeom>
              <a:rect b="b" l="l" r="r" t="t"/>
              <a:pathLst>
                <a:path extrusionOk="0" h="2823" w="10419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994694" y="3917378"/>
              <a:ext cx="158325" cy="156067"/>
            </a:xfrm>
            <a:custGeom>
              <a:rect b="b" l="l" r="r" t="t"/>
              <a:pathLst>
                <a:path extrusionOk="0" h="4907" w="4978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4160812" y="3927174"/>
              <a:ext cx="155813" cy="149992"/>
            </a:xfrm>
            <a:custGeom>
              <a:rect b="b" l="l" r="r" t="t"/>
              <a:pathLst>
                <a:path extrusionOk="0" h="4716" w="4899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42"/>
          <p:cNvSpPr txBox="1"/>
          <p:nvPr/>
        </p:nvSpPr>
        <p:spPr>
          <a:xfrm flipH="1">
            <a:off x="5768750" y="3120777"/>
            <a:ext cx="2778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WH will be more severely affected by heat wave-induced growth cessation than DF will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1748821" y="831425"/>
            <a:ext cx="28383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/>
              <a:t>Hypotheses for Question 2</a:t>
            </a:r>
            <a:endParaRPr sz="2700" u="sng"/>
          </a:p>
        </p:txBody>
      </p:sp>
      <p:sp>
        <p:nvSpPr>
          <p:cNvPr id="423" name="Google Shape;423;p43"/>
          <p:cNvSpPr txBox="1"/>
          <p:nvPr/>
        </p:nvSpPr>
        <p:spPr>
          <a:xfrm flipH="1">
            <a:off x="5768772" y="970928"/>
            <a:ext cx="24858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 both DF and WH, total ring width but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especially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latewood width will be significantly smaller during heat wave years.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597250" y="960983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597250" y="3175616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3"/>
          <p:cNvSpPr txBox="1"/>
          <p:nvPr/>
        </p:nvSpPr>
        <p:spPr>
          <a:xfrm flipH="1">
            <a:off x="1737150" y="3106675"/>
            <a:ext cx="24858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During years where spring precipitation was normal, heat waves will be more easily seen in the tree rings via reduced latewood width.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8" name="Google Shape;428;p43"/>
          <p:cNvSpPr/>
          <p:nvPr/>
        </p:nvSpPr>
        <p:spPr>
          <a:xfrm>
            <a:off x="4587134" y="970933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"/>
          <p:cNvSpPr/>
          <p:nvPr/>
        </p:nvSpPr>
        <p:spPr>
          <a:xfrm>
            <a:off x="4587134" y="3185566"/>
            <a:ext cx="969600" cy="106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"/>
          <p:cNvSpPr txBox="1"/>
          <p:nvPr/>
        </p:nvSpPr>
        <p:spPr>
          <a:xfrm flipH="1">
            <a:off x="5768775" y="3295526"/>
            <a:ext cx="277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(For 2B): Foliar scorch from heat waves will negatively affect longer-term WH growth.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31" name="Google Shape;431;p43"/>
          <p:cNvGrpSpPr/>
          <p:nvPr/>
        </p:nvGrpSpPr>
        <p:grpSpPr>
          <a:xfrm>
            <a:off x="851307" y="3295515"/>
            <a:ext cx="461479" cy="822229"/>
            <a:chOff x="7531277" y="2886354"/>
            <a:chExt cx="185184" cy="367296"/>
          </a:xfrm>
        </p:grpSpPr>
        <p:sp>
          <p:nvSpPr>
            <p:cNvPr id="432" name="Google Shape;432;p43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435" name="Google Shape;435;p43"/>
          <p:cNvGrpSpPr/>
          <p:nvPr/>
        </p:nvGrpSpPr>
        <p:grpSpPr>
          <a:xfrm>
            <a:off x="4841207" y="1080852"/>
            <a:ext cx="461479" cy="822229"/>
            <a:chOff x="7531277" y="2886354"/>
            <a:chExt cx="185184" cy="367296"/>
          </a:xfrm>
        </p:grpSpPr>
        <p:sp>
          <p:nvSpPr>
            <p:cNvPr id="436" name="Google Shape;436;p43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3"/>
          <p:cNvGrpSpPr/>
          <p:nvPr/>
        </p:nvGrpSpPr>
        <p:grpSpPr>
          <a:xfrm>
            <a:off x="851307" y="1090815"/>
            <a:ext cx="461479" cy="822229"/>
            <a:chOff x="7531277" y="2886354"/>
            <a:chExt cx="185184" cy="367296"/>
          </a:xfrm>
        </p:grpSpPr>
        <p:sp>
          <p:nvSpPr>
            <p:cNvPr id="440" name="Google Shape;440;p43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443" name="Google Shape;443;p43"/>
          <p:cNvSpPr/>
          <p:nvPr/>
        </p:nvSpPr>
        <p:spPr>
          <a:xfrm>
            <a:off x="4647313" y="3295513"/>
            <a:ext cx="849235" cy="822234"/>
          </a:xfrm>
          <a:custGeom>
            <a:rect b="b" l="l" r="r" t="t"/>
            <a:pathLst>
              <a:path extrusionOk="0" h="11169" w="11169">
                <a:moveTo>
                  <a:pt x="5585" y="382"/>
                </a:moveTo>
                <a:cubicBezTo>
                  <a:pt x="6990" y="382"/>
                  <a:pt x="8311" y="930"/>
                  <a:pt x="9311" y="1906"/>
                </a:cubicBezTo>
                <a:cubicBezTo>
                  <a:pt x="10300" y="2906"/>
                  <a:pt x="10835" y="4216"/>
                  <a:pt x="10835" y="5633"/>
                </a:cubicBezTo>
                <a:cubicBezTo>
                  <a:pt x="10835" y="7002"/>
                  <a:pt x="10288" y="8311"/>
                  <a:pt x="9311" y="9312"/>
                </a:cubicBezTo>
                <a:cubicBezTo>
                  <a:pt x="8311" y="10300"/>
                  <a:pt x="7002" y="10836"/>
                  <a:pt x="5585" y="10836"/>
                </a:cubicBezTo>
                <a:cubicBezTo>
                  <a:pt x="4192" y="10836"/>
                  <a:pt x="2858" y="10288"/>
                  <a:pt x="1870" y="9312"/>
                </a:cubicBezTo>
                <a:cubicBezTo>
                  <a:pt x="870" y="8311"/>
                  <a:pt x="334" y="7002"/>
                  <a:pt x="334" y="5585"/>
                </a:cubicBezTo>
                <a:cubicBezTo>
                  <a:pt x="334" y="4192"/>
                  <a:pt x="882" y="2858"/>
                  <a:pt x="1870" y="1870"/>
                </a:cubicBezTo>
                <a:cubicBezTo>
                  <a:pt x="1953" y="1775"/>
                  <a:pt x="2061" y="1668"/>
                  <a:pt x="2168" y="1596"/>
                </a:cubicBezTo>
                <a:lnTo>
                  <a:pt x="2418" y="2001"/>
                </a:lnTo>
                <a:cubicBezTo>
                  <a:pt x="2465" y="2073"/>
                  <a:pt x="2489" y="2180"/>
                  <a:pt x="2465" y="2263"/>
                </a:cubicBezTo>
                <a:lnTo>
                  <a:pt x="2168" y="3537"/>
                </a:lnTo>
                <a:cubicBezTo>
                  <a:pt x="2120" y="3692"/>
                  <a:pt x="2180" y="3870"/>
                  <a:pt x="2299" y="4013"/>
                </a:cubicBezTo>
                <a:lnTo>
                  <a:pt x="3489" y="5228"/>
                </a:lnTo>
                <a:cubicBezTo>
                  <a:pt x="3586" y="5335"/>
                  <a:pt x="3721" y="5384"/>
                  <a:pt x="3869" y="5384"/>
                </a:cubicBezTo>
                <a:cubicBezTo>
                  <a:pt x="3885" y="5384"/>
                  <a:pt x="3901" y="5384"/>
                  <a:pt x="3918" y="5382"/>
                </a:cubicBezTo>
                <a:lnTo>
                  <a:pt x="4811" y="5275"/>
                </a:lnTo>
                <a:lnTo>
                  <a:pt x="5692" y="6014"/>
                </a:lnTo>
                <a:lnTo>
                  <a:pt x="5418" y="6752"/>
                </a:lnTo>
                <a:cubicBezTo>
                  <a:pt x="5406" y="6787"/>
                  <a:pt x="5406" y="6847"/>
                  <a:pt x="5442" y="6883"/>
                </a:cubicBezTo>
                <a:lnTo>
                  <a:pt x="5573" y="7109"/>
                </a:lnTo>
                <a:cubicBezTo>
                  <a:pt x="5606" y="7158"/>
                  <a:pt x="5661" y="7185"/>
                  <a:pt x="5720" y="7185"/>
                </a:cubicBezTo>
                <a:cubicBezTo>
                  <a:pt x="5746" y="7185"/>
                  <a:pt x="5773" y="7179"/>
                  <a:pt x="5799" y="7168"/>
                </a:cubicBezTo>
                <a:cubicBezTo>
                  <a:pt x="5871" y="7121"/>
                  <a:pt x="5894" y="7014"/>
                  <a:pt x="5859" y="6942"/>
                </a:cubicBezTo>
                <a:lnTo>
                  <a:pt x="5763" y="6787"/>
                </a:lnTo>
                <a:lnTo>
                  <a:pt x="6133" y="5799"/>
                </a:lnTo>
                <a:lnTo>
                  <a:pt x="7621" y="6002"/>
                </a:lnTo>
                <a:lnTo>
                  <a:pt x="8930" y="6930"/>
                </a:lnTo>
                <a:cubicBezTo>
                  <a:pt x="8978" y="6954"/>
                  <a:pt x="9014" y="7002"/>
                  <a:pt x="9014" y="7061"/>
                </a:cubicBezTo>
                <a:cubicBezTo>
                  <a:pt x="9014" y="7121"/>
                  <a:pt x="8990" y="7168"/>
                  <a:pt x="8966" y="7204"/>
                </a:cubicBezTo>
                <a:lnTo>
                  <a:pt x="6466" y="10169"/>
                </a:lnTo>
                <a:lnTo>
                  <a:pt x="6454" y="10169"/>
                </a:lnTo>
                <a:lnTo>
                  <a:pt x="6275" y="10038"/>
                </a:lnTo>
                <a:lnTo>
                  <a:pt x="6275" y="10026"/>
                </a:lnTo>
                <a:lnTo>
                  <a:pt x="6597" y="8264"/>
                </a:lnTo>
                <a:cubicBezTo>
                  <a:pt x="6597" y="8216"/>
                  <a:pt x="6597" y="8192"/>
                  <a:pt x="6585" y="8145"/>
                </a:cubicBezTo>
                <a:lnTo>
                  <a:pt x="6192" y="7502"/>
                </a:lnTo>
                <a:cubicBezTo>
                  <a:pt x="6167" y="7452"/>
                  <a:pt x="6109" y="7426"/>
                  <a:pt x="6051" y="7426"/>
                </a:cubicBezTo>
                <a:cubicBezTo>
                  <a:pt x="6025" y="7426"/>
                  <a:pt x="6000" y="7431"/>
                  <a:pt x="5978" y="7442"/>
                </a:cubicBezTo>
                <a:cubicBezTo>
                  <a:pt x="5894" y="7490"/>
                  <a:pt x="5871" y="7597"/>
                  <a:pt x="5918" y="7668"/>
                </a:cubicBezTo>
                <a:lnTo>
                  <a:pt x="6275" y="8264"/>
                </a:lnTo>
                <a:lnTo>
                  <a:pt x="5954" y="9966"/>
                </a:lnTo>
                <a:cubicBezTo>
                  <a:pt x="5930" y="10097"/>
                  <a:pt x="5990" y="10216"/>
                  <a:pt x="6097" y="10300"/>
                </a:cubicBezTo>
                <a:lnTo>
                  <a:pt x="6275" y="10443"/>
                </a:lnTo>
                <a:cubicBezTo>
                  <a:pt x="6335" y="10478"/>
                  <a:pt x="6406" y="10502"/>
                  <a:pt x="6466" y="10502"/>
                </a:cubicBezTo>
                <a:cubicBezTo>
                  <a:pt x="6573" y="10502"/>
                  <a:pt x="6656" y="10455"/>
                  <a:pt x="6716" y="10383"/>
                </a:cubicBezTo>
                <a:lnTo>
                  <a:pt x="9216" y="7418"/>
                </a:lnTo>
                <a:cubicBezTo>
                  <a:pt x="9311" y="7311"/>
                  <a:pt x="9347" y="7168"/>
                  <a:pt x="9335" y="7014"/>
                </a:cubicBezTo>
                <a:cubicBezTo>
                  <a:pt x="9323" y="6871"/>
                  <a:pt x="9228" y="6752"/>
                  <a:pt x="9133" y="6656"/>
                </a:cubicBezTo>
                <a:lnTo>
                  <a:pt x="7787" y="5716"/>
                </a:lnTo>
                <a:cubicBezTo>
                  <a:pt x="7776" y="5704"/>
                  <a:pt x="7740" y="5692"/>
                  <a:pt x="7716" y="5692"/>
                </a:cubicBezTo>
                <a:lnTo>
                  <a:pt x="6049" y="5454"/>
                </a:lnTo>
                <a:cubicBezTo>
                  <a:pt x="6040" y="5452"/>
                  <a:pt x="6031" y="5452"/>
                  <a:pt x="6022" y="5452"/>
                </a:cubicBezTo>
                <a:cubicBezTo>
                  <a:pt x="5958" y="5452"/>
                  <a:pt x="5891" y="5488"/>
                  <a:pt x="5871" y="5561"/>
                </a:cubicBezTo>
                <a:lnTo>
                  <a:pt x="5811" y="5704"/>
                </a:lnTo>
                <a:lnTo>
                  <a:pt x="4966" y="4990"/>
                </a:lnTo>
                <a:cubicBezTo>
                  <a:pt x="4930" y="4966"/>
                  <a:pt x="4882" y="4942"/>
                  <a:pt x="4847" y="4942"/>
                </a:cubicBezTo>
                <a:lnTo>
                  <a:pt x="4216" y="5025"/>
                </a:lnTo>
                <a:lnTo>
                  <a:pt x="4192" y="4466"/>
                </a:lnTo>
                <a:cubicBezTo>
                  <a:pt x="4192" y="4382"/>
                  <a:pt x="4251" y="4287"/>
                  <a:pt x="4335" y="4275"/>
                </a:cubicBezTo>
                <a:lnTo>
                  <a:pt x="5466" y="4097"/>
                </a:lnTo>
                <a:lnTo>
                  <a:pt x="5478" y="4501"/>
                </a:lnTo>
                <a:cubicBezTo>
                  <a:pt x="5478" y="4585"/>
                  <a:pt x="5561" y="4668"/>
                  <a:pt x="5644" y="4668"/>
                </a:cubicBezTo>
                <a:cubicBezTo>
                  <a:pt x="5740" y="4668"/>
                  <a:pt x="5811" y="4585"/>
                  <a:pt x="5811" y="4501"/>
                </a:cubicBezTo>
                <a:lnTo>
                  <a:pt x="5799" y="3978"/>
                </a:lnTo>
                <a:lnTo>
                  <a:pt x="6454" y="3239"/>
                </a:lnTo>
                <a:cubicBezTo>
                  <a:pt x="6514" y="3156"/>
                  <a:pt x="6514" y="3073"/>
                  <a:pt x="6430" y="3001"/>
                </a:cubicBezTo>
                <a:cubicBezTo>
                  <a:pt x="6396" y="2973"/>
                  <a:pt x="6359" y="2958"/>
                  <a:pt x="6321" y="2958"/>
                </a:cubicBezTo>
                <a:cubicBezTo>
                  <a:pt x="6279" y="2958"/>
                  <a:pt x="6236" y="2976"/>
                  <a:pt x="6192" y="3013"/>
                </a:cubicBezTo>
                <a:lnTo>
                  <a:pt x="5525" y="3775"/>
                </a:lnTo>
                <a:lnTo>
                  <a:pt x="4275" y="3978"/>
                </a:lnTo>
                <a:cubicBezTo>
                  <a:pt x="4025" y="4025"/>
                  <a:pt x="3835" y="4251"/>
                  <a:pt x="3847" y="4513"/>
                </a:cubicBezTo>
                <a:lnTo>
                  <a:pt x="3870" y="5085"/>
                </a:lnTo>
                <a:lnTo>
                  <a:pt x="3858" y="5085"/>
                </a:lnTo>
                <a:cubicBezTo>
                  <a:pt x="3799" y="5085"/>
                  <a:pt x="3739" y="5061"/>
                  <a:pt x="3716" y="5025"/>
                </a:cubicBezTo>
                <a:lnTo>
                  <a:pt x="2525" y="3799"/>
                </a:lnTo>
                <a:cubicBezTo>
                  <a:pt x="2477" y="3751"/>
                  <a:pt x="2465" y="3692"/>
                  <a:pt x="2477" y="3620"/>
                </a:cubicBezTo>
                <a:lnTo>
                  <a:pt x="2775" y="2358"/>
                </a:lnTo>
                <a:cubicBezTo>
                  <a:pt x="2823" y="2180"/>
                  <a:pt x="2787" y="1989"/>
                  <a:pt x="2680" y="1834"/>
                </a:cubicBezTo>
                <a:lnTo>
                  <a:pt x="2418" y="1406"/>
                </a:lnTo>
                <a:cubicBezTo>
                  <a:pt x="2668" y="1215"/>
                  <a:pt x="2954" y="1037"/>
                  <a:pt x="3239" y="894"/>
                </a:cubicBezTo>
                <a:lnTo>
                  <a:pt x="3454" y="1251"/>
                </a:lnTo>
                <a:cubicBezTo>
                  <a:pt x="3485" y="1306"/>
                  <a:pt x="3536" y="1330"/>
                  <a:pt x="3588" y="1330"/>
                </a:cubicBezTo>
                <a:cubicBezTo>
                  <a:pt x="3616" y="1330"/>
                  <a:pt x="3643" y="1323"/>
                  <a:pt x="3668" y="1311"/>
                </a:cubicBezTo>
                <a:lnTo>
                  <a:pt x="4442" y="989"/>
                </a:lnTo>
                <a:lnTo>
                  <a:pt x="5168" y="953"/>
                </a:lnTo>
                <a:cubicBezTo>
                  <a:pt x="5216" y="953"/>
                  <a:pt x="5228" y="977"/>
                  <a:pt x="5240" y="989"/>
                </a:cubicBezTo>
                <a:cubicBezTo>
                  <a:pt x="5263" y="1001"/>
                  <a:pt x="5275" y="1013"/>
                  <a:pt x="5275" y="1061"/>
                </a:cubicBezTo>
                <a:cubicBezTo>
                  <a:pt x="5275" y="1096"/>
                  <a:pt x="5240" y="1120"/>
                  <a:pt x="5228" y="1132"/>
                </a:cubicBezTo>
                <a:lnTo>
                  <a:pt x="4585" y="1453"/>
                </a:lnTo>
                <a:cubicBezTo>
                  <a:pt x="4525" y="1477"/>
                  <a:pt x="4501" y="1525"/>
                  <a:pt x="4501" y="1596"/>
                </a:cubicBezTo>
                <a:cubicBezTo>
                  <a:pt x="4501" y="1668"/>
                  <a:pt x="4525" y="1715"/>
                  <a:pt x="4585" y="1751"/>
                </a:cubicBezTo>
                <a:lnTo>
                  <a:pt x="5621" y="2346"/>
                </a:lnTo>
                <a:cubicBezTo>
                  <a:pt x="5641" y="2360"/>
                  <a:pt x="5666" y="2366"/>
                  <a:pt x="5693" y="2366"/>
                </a:cubicBezTo>
                <a:cubicBezTo>
                  <a:pt x="5712" y="2366"/>
                  <a:pt x="5732" y="2363"/>
                  <a:pt x="5752" y="2358"/>
                </a:cubicBezTo>
                <a:cubicBezTo>
                  <a:pt x="5799" y="2346"/>
                  <a:pt x="5823" y="2311"/>
                  <a:pt x="5859" y="2263"/>
                </a:cubicBezTo>
                <a:lnTo>
                  <a:pt x="6109" y="1608"/>
                </a:lnTo>
                <a:lnTo>
                  <a:pt x="7240" y="2311"/>
                </a:lnTo>
                <a:lnTo>
                  <a:pt x="7240" y="2323"/>
                </a:lnTo>
                <a:cubicBezTo>
                  <a:pt x="7240" y="2323"/>
                  <a:pt x="7240" y="2346"/>
                  <a:pt x="7228" y="2346"/>
                </a:cubicBezTo>
                <a:lnTo>
                  <a:pt x="6716" y="2501"/>
                </a:lnTo>
                <a:cubicBezTo>
                  <a:pt x="6633" y="2537"/>
                  <a:pt x="6585" y="2620"/>
                  <a:pt x="6609" y="2715"/>
                </a:cubicBezTo>
                <a:cubicBezTo>
                  <a:pt x="6644" y="2787"/>
                  <a:pt x="6704" y="2835"/>
                  <a:pt x="6764" y="2835"/>
                </a:cubicBezTo>
                <a:cubicBezTo>
                  <a:pt x="6775" y="2835"/>
                  <a:pt x="6787" y="2835"/>
                  <a:pt x="6811" y="2823"/>
                </a:cubicBezTo>
                <a:lnTo>
                  <a:pt x="7311" y="2656"/>
                </a:lnTo>
                <a:cubicBezTo>
                  <a:pt x="7430" y="2608"/>
                  <a:pt x="7526" y="2501"/>
                  <a:pt x="7537" y="2370"/>
                </a:cubicBezTo>
                <a:cubicBezTo>
                  <a:pt x="7549" y="2239"/>
                  <a:pt x="7490" y="2120"/>
                  <a:pt x="7371" y="2049"/>
                </a:cubicBezTo>
                <a:lnTo>
                  <a:pt x="6073" y="1239"/>
                </a:lnTo>
                <a:cubicBezTo>
                  <a:pt x="6052" y="1225"/>
                  <a:pt x="6027" y="1219"/>
                  <a:pt x="6000" y="1219"/>
                </a:cubicBezTo>
                <a:cubicBezTo>
                  <a:pt x="5981" y="1219"/>
                  <a:pt x="5962" y="1222"/>
                  <a:pt x="5942" y="1227"/>
                </a:cubicBezTo>
                <a:cubicBezTo>
                  <a:pt x="5894" y="1239"/>
                  <a:pt x="5859" y="1275"/>
                  <a:pt x="5835" y="1311"/>
                </a:cubicBezTo>
                <a:lnTo>
                  <a:pt x="5585" y="1965"/>
                </a:lnTo>
                <a:lnTo>
                  <a:pt x="4990" y="1632"/>
                </a:lnTo>
                <a:lnTo>
                  <a:pt x="5347" y="1453"/>
                </a:lnTo>
                <a:cubicBezTo>
                  <a:pt x="5478" y="1394"/>
                  <a:pt x="5561" y="1275"/>
                  <a:pt x="5585" y="1120"/>
                </a:cubicBezTo>
                <a:cubicBezTo>
                  <a:pt x="5597" y="1001"/>
                  <a:pt x="5561" y="882"/>
                  <a:pt x="5478" y="775"/>
                </a:cubicBezTo>
                <a:cubicBezTo>
                  <a:pt x="5394" y="691"/>
                  <a:pt x="5275" y="644"/>
                  <a:pt x="5156" y="644"/>
                </a:cubicBezTo>
                <a:lnTo>
                  <a:pt x="4394" y="680"/>
                </a:lnTo>
                <a:cubicBezTo>
                  <a:pt x="4382" y="680"/>
                  <a:pt x="4347" y="680"/>
                  <a:pt x="4335" y="691"/>
                </a:cubicBezTo>
                <a:lnTo>
                  <a:pt x="3668" y="977"/>
                </a:lnTo>
                <a:lnTo>
                  <a:pt x="3549" y="775"/>
                </a:lnTo>
                <a:cubicBezTo>
                  <a:pt x="4192" y="513"/>
                  <a:pt x="4870" y="382"/>
                  <a:pt x="5585" y="382"/>
                </a:cubicBezTo>
                <a:close/>
                <a:moveTo>
                  <a:pt x="5585" y="1"/>
                </a:moveTo>
                <a:cubicBezTo>
                  <a:pt x="4097" y="1"/>
                  <a:pt x="2704" y="584"/>
                  <a:pt x="1644" y="1644"/>
                </a:cubicBezTo>
                <a:cubicBezTo>
                  <a:pt x="584" y="2704"/>
                  <a:pt x="1" y="4097"/>
                  <a:pt x="1" y="5585"/>
                </a:cubicBezTo>
                <a:cubicBezTo>
                  <a:pt x="1" y="7073"/>
                  <a:pt x="584" y="8478"/>
                  <a:pt x="1644" y="9526"/>
                </a:cubicBezTo>
                <a:cubicBezTo>
                  <a:pt x="2704" y="10586"/>
                  <a:pt x="4097" y="11169"/>
                  <a:pt x="5585" y="11169"/>
                </a:cubicBezTo>
                <a:cubicBezTo>
                  <a:pt x="7073" y="11169"/>
                  <a:pt x="8478" y="10586"/>
                  <a:pt x="9526" y="9526"/>
                </a:cubicBezTo>
                <a:cubicBezTo>
                  <a:pt x="10585" y="8478"/>
                  <a:pt x="11169" y="7073"/>
                  <a:pt x="11169" y="5585"/>
                </a:cubicBezTo>
                <a:cubicBezTo>
                  <a:pt x="11169" y="4097"/>
                  <a:pt x="10585" y="2692"/>
                  <a:pt x="9526" y="1644"/>
                </a:cubicBezTo>
                <a:cubicBezTo>
                  <a:pt x="8478" y="584"/>
                  <a:pt x="7073" y="1"/>
                  <a:pt x="558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449" name="Google Shape;449;p44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Methodology</a:t>
            </a:r>
            <a:endParaRPr/>
          </a:p>
        </p:txBody>
      </p:sp>
      <p:sp>
        <p:nvSpPr>
          <p:cNvPr id="451" name="Google Shape;451;p44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2" name="Google Shape;452;p44"/>
          <p:cNvSpPr txBox="1"/>
          <p:nvPr>
            <p:ph idx="1" type="subTitle"/>
          </p:nvPr>
        </p:nvSpPr>
        <p:spPr>
          <a:xfrm>
            <a:off x="4235725" y="31449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data, skills, tools, and knowledge will I need for this project?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454" name="Google Shape;454;p44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455" name="Google Shape;4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>
            <p:ph type="title"/>
          </p:nvPr>
        </p:nvSpPr>
        <p:spPr>
          <a:xfrm>
            <a:off x="514350" y="445025"/>
            <a:ext cx="79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Site: HJ Andrews Forest</a:t>
            </a:r>
            <a:endParaRPr/>
          </a:p>
        </p:txBody>
      </p:sp>
      <p:sp>
        <p:nvSpPr>
          <p:cNvPr id="461" name="Google Shape;461;p45"/>
          <p:cNvSpPr txBox="1"/>
          <p:nvPr>
            <p:ph idx="1" type="subTitle"/>
          </p:nvPr>
        </p:nvSpPr>
        <p:spPr>
          <a:xfrm>
            <a:off x="514350" y="1219750"/>
            <a:ext cx="45003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n"/>
              <a:buChar char="●"/>
            </a:pPr>
            <a:r>
              <a:rPr lang="en" sz="2000">
                <a:latin typeface="Corben"/>
                <a:ea typeface="Corben"/>
                <a:cs typeface="Corben"/>
                <a:sym typeface="Corben"/>
              </a:rPr>
              <a:t>Lookout Creek Watershed</a:t>
            </a:r>
            <a:endParaRPr sz="2000">
              <a:latin typeface="Corben"/>
              <a:ea typeface="Corben"/>
              <a:cs typeface="Corben"/>
              <a:sym typeface="Corbe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n"/>
              <a:buChar char="●"/>
            </a:pPr>
            <a:r>
              <a:rPr lang="en" sz="2000">
                <a:latin typeface="Corben"/>
                <a:ea typeface="Corben"/>
                <a:cs typeface="Corben"/>
                <a:sym typeface="Corben"/>
              </a:rPr>
              <a:t>Discovery Trail </a:t>
            </a:r>
            <a:endParaRPr sz="2000">
              <a:latin typeface="Corben"/>
              <a:ea typeface="Corben"/>
              <a:cs typeface="Corben"/>
              <a:sym typeface="Corb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rben"/>
                <a:ea typeface="Corben"/>
                <a:cs typeface="Corben"/>
                <a:sym typeface="Corben"/>
              </a:rPr>
              <a:t>                Moist valley bottom of HJA</a:t>
            </a:r>
            <a:endParaRPr sz="2000">
              <a:latin typeface="Corben"/>
              <a:ea typeface="Corben"/>
              <a:cs typeface="Corben"/>
              <a:sym typeface="Corbe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n"/>
              <a:buChar char="●"/>
            </a:pPr>
            <a:r>
              <a:rPr lang="en" sz="2000">
                <a:latin typeface="Corben"/>
                <a:ea typeface="Corben"/>
                <a:cs typeface="Corben"/>
                <a:sym typeface="Corben"/>
              </a:rPr>
              <a:t>OG forest structure; </a:t>
            </a:r>
            <a:endParaRPr sz="2000">
              <a:latin typeface="Corben"/>
              <a:ea typeface="Corben"/>
              <a:cs typeface="Corben"/>
              <a:sym typeface="Corbe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rben"/>
                <a:ea typeface="Corben"/>
                <a:cs typeface="Corben"/>
                <a:sym typeface="Corben"/>
              </a:rPr>
              <a:t>      trees 450-500 years old &amp; </a:t>
            </a:r>
            <a:br>
              <a:rPr lang="en" sz="2000">
                <a:latin typeface="Corben"/>
                <a:ea typeface="Corben"/>
                <a:cs typeface="Corben"/>
                <a:sym typeface="Corben"/>
              </a:rPr>
            </a:br>
            <a:r>
              <a:rPr lang="en" sz="2000">
                <a:latin typeface="Corben"/>
                <a:ea typeface="Corben"/>
                <a:cs typeface="Corben"/>
                <a:sym typeface="Corben"/>
              </a:rPr>
              <a:t>      60+ meters tall </a:t>
            </a:r>
            <a:endParaRPr sz="2000">
              <a:latin typeface="Corben"/>
              <a:ea typeface="Corben"/>
              <a:cs typeface="Corben"/>
              <a:sym typeface="Corbe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n"/>
              <a:buChar char="●"/>
            </a:pPr>
            <a:r>
              <a:rPr lang="en" sz="2000">
                <a:latin typeface="Corben"/>
                <a:ea typeface="Corben"/>
                <a:cs typeface="Corben"/>
                <a:sym typeface="Corben"/>
              </a:rPr>
              <a:t>Dendrometer data will rely on within-canopy air temperature and relative humidity of nearby trees</a:t>
            </a:r>
            <a:endParaRPr sz="2000"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462" name="Google Shape;462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774" l="28923" r="33183" t="23830"/>
          <a:stretch/>
        </p:blipFill>
        <p:spPr>
          <a:xfrm>
            <a:off x="5039875" y="1017725"/>
            <a:ext cx="3516900" cy="3516900"/>
          </a:xfrm>
          <a:prstGeom prst="ellipse">
            <a:avLst/>
          </a:prstGeom>
        </p:spPr>
      </p:pic>
      <p:sp>
        <p:nvSpPr>
          <p:cNvPr id="463" name="Google Shape;46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504225" y="368200"/>
            <a:ext cx="78657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Dendrometers at HJA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6"/>
          <p:cNvSpPr txBox="1"/>
          <p:nvPr>
            <p:ph idx="3" type="subTitle"/>
          </p:nvPr>
        </p:nvSpPr>
        <p:spPr>
          <a:xfrm>
            <a:off x="411475" y="984625"/>
            <a:ext cx="4643700" cy="3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Records shrinking and swelling </a:t>
            </a:r>
            <a:br>
              <a:rPr lang="en" sz="1900"/>
            </a:br>
            <a:r>
              <a:rPr lang="en" sz="1900"/>
              <a:t>in microns every 5 mins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TOMST &amp; Ecomatic (and manual)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 3 OG DF ( - Discovery Tree)</a:t>
            </a:r>
            <a:br>
              <a:rPr lang="en" sz="1900"/>
            </a:br>
            <a:r>
              <a:rPr lang="en" sz="1900"/>
              <a:t> &amp; 1  OG WH since 2018 </a:t>
            </a:r>
            <a:br>
              <a:rPr lang="en" sz="1900"/>
            </a:br>
            <a:r>
              <a:rPr lang="en" sz="1900"/>
              <a:t>(IDs 309, 310, 311, 646)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2 other WH with less </a:t>
            </a:r>
            <a:br>
              <a:rPr lang="en" sz="1900"/>
            </a:br>
            <a:r>
              <a:rPr lang="en" sz="1900"/>
              <a:t>data (~2022)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More options nearby (RS20) </a:t>
            </a:r>
            <a:endParaRPr sz="1900"/>
          </a:p>
        </p:txBody>
      </p:sp>
      <p:sp>
        <p:nvSpPr>
          <p:cNvPr id="470" name="Google Shape;47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46"/>
          <p:cNvPicPr preferRelativeResize="0"/>
          <p:nvPr/>
        </p:nvPicPr>
        <p:blipFill rotWithShape="1">
          <a:blip r:embed="rId3">
            <a:alphaModFix/>
          </a:blip>
          <a:srcRect b="32995" l="43681" r="15751" t="31050"/>
          <a:stretch/>
        </p:blipFill>
        <p:spPr>
          <a:xfrm>
            <a:off x="4423400" y="2582275"/>
            <a:ext cx="4349948" cy="21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 rotWithShape="1">
          <a:blip r:embed="rId4">
            <a:alphaModFix/>
          </a:blip>
          <a:srcRect b="19413" l="61278" r="23334" t="33839"/>
          <a:stretch/>
        </p:blipFill>
        <p:spPr>
          <a:xfrm>
            <a:off x="7259675" y="368200"/>
            <a:ext cx="1513675" cy="25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150" y="734775"/>
            <a:ext cx="2469525" cy="18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543650" y="312750"/>
            <a:ext cx="295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Dendrometer Analyses (Ch.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7"/>
          <p:cNvSpPr txBox="1"/>
          <p:nvPr>
            <p:ph idx="3" type="subTitle"/>
          </p:nvPr>
        </p:nvSpPr>
        <p:spPr>
          <a:xfrm>
            <a:off x="293300" y="1423575"/>
            <a:ext cx="3453600" cy="26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/>
              <a:t>R pac</a:t>
            </a:r>
            <a:r>
              <a:rPr lang="en" sz="100"/>
              <a:t> </a:t>
            </a:r>
            <a:r>
              <a:rPr lang="en" sz="1700"/>
              <a:t>kage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TreeNetProc (TNP) 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/>
              <a:t>Level 1 TNP: time-aligning data (temp. and dendro.)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/>
              <a:t>Level 2: Detecting and removing errors in </a:t>
            </a:r>
            <a:r>
              <a:rPr lang="en" sz="1700"/>
              <a:t>data (not to be 100% trusted)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Level 3: Adjusting time frame</a:t>
            </a:r>
            <a:endParaRPr sz="1700"/>
          </a:p>
        </p:txBody>
      </p:sp>
      <p:sp>
        <p:nvSpPr>
          <p:cNvPr id="480" name="Google Shape;480;p47"/>
          <p:cNvSpPr txBox="1"/>
          <p:nvPr>
            <p:ph idx="4" type="subTitle"/>
          </p:nvPr>
        </p:nvSpPr>
        <p:spPr>
          <a:xfrm>
            <a:off x="357275" y="4045780"/>
            <a:ext cx="276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 we can turn this </a:t>
            </a:r>
            <a:endParaRPr sz="2300"/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 b="4158" l="0" r="5311" t="6603"/>
          <a:stretch/>
        </p:blipFill>
        <p:spPr>
          <a:xfrm>
            <a:off x="3826775" y="2001625"/>
            <a:ext cx="497832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7"/>
          <p:cNvSpPr/>
          <p:nvPr/>
        </p:nvSpPr>
        <p:spPr>
          <a:xfrm>
            <a:off x="3124173" y="4148388"/>
            <a:ext cx="548702" cy="353674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noFill/>
          <a:ln cap="flat" cmpd="sng" w="2857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7"/>
          <p:cNvPicPr preferRelativeResize="0"/>
          <p:nvPr/>
        </p:nvPicPr>
        <p:blipFill rotWithShape="1">
          <a:blip r:embed="rId4">
            <a:alphaModFix/>
          </a:blip>
          <a:srcRect b="48285" l="0" r="44391" t="16840"/>
          <a:stretch/>
        </p:blipFill>
        <p:spPr>
          <a:xfrm>
            <a:off x="3826775" y="246267"/>
            <a:ext cx="4978326" cy="175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Over the next ~1.5 hours hours we’ll discuss…</a:t>
            </a:r>
            <a:endParaRPr sz="2800"/>
          </a:p>
        </p:txBody>
      </p:sp>
      <p:sp>
        <p:nvSpPr>
          <p:cNvPr id="220" name="Google Shape;220;p30"/>
          <p:cNvSpPr txBox="1"/>
          <p:nvPr>
            <p:ph idx="3" type="subTitle"/>
          </p:nvPr>
        </p:nvSpPr>
        <p:spPr>
          <a:xfrm>
            <a:off x="720000" y="40082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and tools will I need for this project?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720000" y="1993899"/>
            <a:ext cx="23055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is the </a:t>
            </a:r>
            <a:r>
              <a:rPr lang="en"/>
              <a:t>background</a:t>
            </a:r>
            <a:r>
              <a:rPr lang="en"/>
              <a:t> and broader significance of my proposed project?</a:t>
            </a:r>
            <a:endParaRPr/>
          </a:p>
        </p:txBody>
      </p:sp>
      <p:sp>
        <p:nvSpPr>
          <p:cNvPr id="222" name="Google Shape;222;p30"/>
          <p:cNvSpPr txBox="1"/>
          <p:nvPr>
            <p:ph idx="2" type="subTitle"/>
          </p:nvPr>
        </p:nvSpPr>
        <p:spPr>
          <a:xfrm>
            <a:off x="3419275" y="1993899"/>
            <a:ext cx="23055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my proposed project contributing to science and society?</a:t>
            </a:r>
            <a:endParaRPr/>
          </a:p>
        </p:txBody>
      </p:sp>
      <p:sp>
        <p:nvSpPr>
          <p:cNvPr id="223" name="Google Shape;223;p30"/>
          <p:cNvSpPr txBox="1"/>
          <p:nvPr>
            <p:ph idx="4" type="subTitle"/>
          </p:nvPr>
        </p:nvSpPr>
        <p:spPr>
          <a:xfrm>
            <a:off x="3419271" y="40082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I ensure a proper project completion?</a:t>
            </a:r>
            <a:endParaRPr/>
          </a:p>
        </p:txBody>
      </p:sp>
      <p:sp>
        <p:nvSpPr>
          <p:cNvPr id="224" name="Google Shape;224;p30"/>
          <p:cNvSpPr txBox="1"/>
          <p:nvPr>
            <p:ph idx="5" type="subTitle"/>
          </p:nvPr>
        </p:nvSpPr>
        <p:spPr>
          <a:xfrm>
            <a:off x="6118549" y="223240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 specifically asking &amp; hypothesizing?</a:t>
            </a:r>
            <a:endParaRPr/>
          </a:p>
        </p:txBody>
      </p:sp>
      <p:sp>
        <p:nvSpPr>
          <p:cNvPr id="225" name="Google Shape;225;p30"/>
          <p:cNvSpPr txBox="1"/>
          <p:nvPr>
            <p:ph idx="6" type="subTitle"/>
          </p:nvPr>
        </p:nvSpPr>
        <p:spPr>
          <a:xfrm>
            <a:off x="6118549" y="400820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Sources, thanks, and invitation for questions</a:t>
            </a:r>
            <a:endParaRPr/>
          </a:p>
        </p:txBody>
      </p:sp>
      <p:sp>
        <p:nvSpPr>
          <p:cNvPr id="226" name="Google Shape;226;p30"/>
          <p:cNvSpPr txBox="1"/>
          <p:nvPr>
            <p:ph idx="7" type="title"/>
          </p:nvPr>
        </p:nvSpPr>
        <p:spPr>
          <a:xfrm>
            <a:off x="720000" y="11554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30"/>
          <p:cNvSpPr txBox="1"/>
          <p:nvPr>
            <p:ph idx="8" type="title"/>
          </p:nvPr>
        </p:nvSpPr>
        <p:spPr>
          <a:xfrm>
            <a:off x="720000" y="293121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" name="Google Shape;228;p30"/>
          <p:cNvSpPr txBox="1"/>
          <p:nvPr>
            <p:ph idx="9" type="title"/>
          </p:nvPr>
        </p:nvSpPr>
        <p:spPr>
          <a:xfrm>
            <a:off x="3419269" y="11554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30"/>
          <p:cNvSpPr txBox="1"/>
          <p:nvPr>
            <p:ph idx="13" type="title"/>
          </p:nvPr>
        </p:nvSpPr>
        <p:spPr>
          <a:xfrm>
            <a:off x="3419269" y="293121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0" name="Google Shape;230;p30"/>
          <p:cNvSpPr txBox="1"/>
          <p:nvPr>
            <p:ph idx="14" type="title"/>
          </p:nvPr>
        </p:nvSpPr>
        <p:spPr>
          <a:xfrm>
            <a:off x="6118545" y="11554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1" name="Google Shape;231;p30"/>
          <p:cNvSpPr txBox="1"/>
          <p:nvPr>
            <p:ph idx="15" type="title"/>
          </p:nvPr>
        </p:nvSpPr>
        <p:spPr>
          <a:xfrm>
            <a:off x="6118545" y="293121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2" name="Google Shape;232;p30"/>
          <p:cNvSpPr txBox="1"/>
          <p:nvPr>
            <p:ph idx="16" type="subTitle"/>
          </p:nvPr>
        </p:nvSpPr>
        <p:spPr>
          <a:xfrm>
            <a:off x="720000" y="1603022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3" name="Google Shape;233;p30"/>
          <p:cNvSpPr txBox="1"/>
          <p:nvPr>
            <p:ph idx="17" type="subTitle"/>
          </p:nvPr>
        </p:nvSpPr>
        <p:spPr>
          <a:xfrm>
            <a:off x="3419275" y="1603021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</a:t>
            </a:r>
            <a:endParaRPr/>
          </a:p>
        </p:txBody>
      </p:sp>
      <p:sp>
        <p:nvSpPr>
          <p:cNvPr id="234" name="Google Shape;234;p30"/>
          <p:cNvSpPr txBox="1"/>
          <p:nvPr>
            <p:ph idx="18" type="subTitle"/>
          </p:nvPr>
        </p:nvSpPr>
        <p:spPr>
          <a:xfrm>
            <a:off x="6118545" y="1538091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35" name="Google Shape;235;p30"/>
          <p:cNvSpPr txBox="1"/>
          <p:nvPr>
            <p:ph idx="19" type="subTitle"/>
          </p:nvPr>
        </p:nvSpPr>
        <p:spPr>
          <a:xfrm>
            <a:off x="720000" y="3313860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Methodology</a:t>
            </a:r>
            <a:endParaRPr/>
          </a:p>
        </p:txBody>
      </p:sp>
      <p:sp>
        <p:nvSpPr>
          <p:cNvPr id="236" name="Google Shape;236;p30"/>
          <p:cNvSpPr txBox="1"/>
          <p:nvPr>
            <p:ph idx="20" type="subTitle"/>
          </p:nvPr>
        </p:nvSpPr>
        <p:spPr>
          <a:xfrm>
            <a:off x="3419269" y="3313860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Timeline</a:t>
            </a:r>
            <a:endParaRPr/>
          </a:p>
        </p:txBody>
      </p:sp>
      <p:sp>
        <p:nvSpPr>
          <p:cNvPr id="237" name="Google Shape;237;p30"/>
          <p:cNvSpPr txBox="1"/>
          <p:nvPr>
            <p:ph idx="21" type="subTitle"/>
          </p:nvPr>
        </p:nvSpPr>
        <p:spPr>
          <a:xfrm>
            <a:off x="6118545" y="3313860"/>
            <a:ext cx="2305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440875" y="498775"/>
            <a:ext cx="28362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…into this!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(A</a:t>
            </a:r>
            <a:r>
              <a:rPr lang="en" sz="1500"/>
              <a:t>ir temperature data is from DSCMET 420 40 meters up into the canopy)</a:t>
            </a:r>
            <a:endParaRPr/>
          </a:p>
        </p:txBody>
      </p:sp>
      <p:sp>
        <p:nvSpPr>
          <p:cNvPr id="490" name="Google Shape;490;p48"/>
          <p:cNvSpPr txBox="1"/>
          <p:nvPr>
            <p:ph idx="1" type="subTitle"/>
          </p:nvPr>
        </p:nvSpPr>
        <p:spPr>
          <a:xfrm>
            <a:off x="1858336" y="1977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491" name="Google Shape;491;p48"/>
          <p:cNvSpPr txBox="1"/>
          <p:nvPr>
            <p:ph idx="2" type="subTitle"/>
          </p:nvPr>
        </p:nvSpPr>
        <p:spPr>
          <a:xfrm>
            <a:off x="5874139" y="1977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492" name="Google Shape;492;p48"/>
          <p:cNvSpPr txBox="1"/>
          <p:nvPr>
            <p:ph idx="3" type="subTitle"/>
          </p:nvPr>
        </p:nvSpPr>
        <p:spPr>
          <a:xfrm>
            <a:off x="1858336" y="3410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493" name="Google Shape;493;p48"/>
          <p:cNvSpPr txBox="1"/>
          <p:nvPr>
            <p:ph idx="6" type="subTitle"/>
          </p:nvPr>
        </p:nvSpPr>
        <p:spPr>
          <a:xfrm>
            <a:off x="1858336" y="3127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94" name="Google Shape;494;p48"/>
          <p:cNvSpPr txBox="1"/>
          <p:nvPr>
            <p:ph idx="7" type="subTitle"/>
          </p:nvPr>
        </p:nvSpPr>
        <p:spPr>
          <a:xfrm>
            <a:off x="5874136" y="16939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95" name="Google Shape;495;p48"/>
          <p:cNvSpPr txBox="1"/>
          <p:nvPr>
            <p:ph idx="8" type="subTitle"/>
          </p:nvPr>
        </p:nvSpPr>
        <p:spPr>
          <a:xfrm>
            <a:off x="4749875" y="3265075"/>
            <a:ext cx="4226700" cy="15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Gray = dendrometer readings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Green = cumulative growth since Oct. 2022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Red = TWD </a:t>
            </a:r>
            <a:endParaRPr/>
          </a:p>
        </p:txBody>
      </p:sp>
      <p:sp>
        <p:nvSpPr>
          <p:cNvPr id="496" name="Google Shape;496;p48"/>
          <p:cNvSpPr/>
          <p:nvPr/>
        </p:nvSpPr>
        <p:spPr>
          <a:xfrm>
            <a:off x="936636" y="3106731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8"/>
          <p:cNvSpPr/>
          <p:nvPr/>
        </p:nvSpPr>
        <p:spPr>
          <a:xfrm>
            <a:off x="4943786" y="1659475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48"/>
          <p:cNvGrpSpPr/>
          <p:nvPr/>
        </p:nvGrpSpPr>
        <p:grpSpPr>
          <a:xfrm>
            <a:off x="5102462" y="1818164"/>
            <a:ext cx="490547" cy="490523"/>
            <a:chOff x="1868379" y="1895325"/>
            <a:chExt cx="490547" cy="490523"/>
          </a:xfrm>
        </p:grpSpPr>
        <p:sp>
          <p:nvSpPr>
            <p:cNvPr id="499" name="Google Shape;499;p48"/>
            <p:cNvSpPr/>
            <p:nvPr/>
          </p:nvSpPr>
          <p:spPr>
            <a:xfrm>
              <a:off x="1868379" y="1895325"/>
              <a:ext cx="490547" cy="490523"/>
            </a:xfrm>
            <a:custGeom>
              <a:rect b="b" l="l" r="r" t="t"/>
              <a:pathLst>
                <a:path extrusionOk="0" h="20567" w="20568">
                  <a:moveTo>
                    <a:pt x="10283" y="603"/>
                  </a:moveTo>
                  <a:cubicBezTo>
                    <a:pt x="11007" y="603"/>
                    <a:pt x="11641" y="1086"/>
                    <a:pt x="11822" y="1781"/>
                  </a:cubicBezTo>
                  <a:cubicBezTo>
                    <a:pt x="11308" y="1689"/>
                    <a:pt x="10826" y="1629"/>
                    <a:pt x="10314" y="1629"/>
                  </a:cubicBezTo>
                  <a:cubicBezTo>
                    <a:pt x="9771" y="1629"/>
                    <a:pt x="9257" y="1689"/>
                    <a:pt x="8746" y="1781"/>
                  </a:cubicBezTo>
                  <a:cubicBezTo>
                    <a:pt x="8927" y="1086"/>
                    <a:pt x="9530" y="603"/>
                    <a:pt x="10283" y="603"/>
                  </a:cubicBezTo>
                  <a:close/>
                  <a:moveTo>
                    <a:pt x="10314" y="2232"/>
                  </a:moveTo>
                  <a:cubicBezTo>
                    <a:pt x="12124" y="2232"/>
                    <a:pt x="13873" y="2835"/>
                    <a:pt x="15289" y="3952"/>
                  </a:cubicBezTo>
                  <a:lnTo>
                    <a:pt x="14806" y="4434"/>
                  </a:lnTo>
                  <a:cubicBezTo>
                    <a:pt x="13511" y="3438"/>
                    <a:pt x="11943" y="2895"/>
                    <a:pt x="10314" y="2895"/>
                  </a:cubicBezTo>
                  <a:cubicBezTo>
                    <a:pt x="8654" y="2895"/>
                    <a:pt x="7086" y="3438"/>
                    <a:pt x="5791" y="4434"/>
                  </a:cubicBezTo>
                  <a:lnTo>
                    <a:pt x="5308" y="3952"/>
                  </a:lnTo>
                  <a:cubicBezTo>
                    <a:pt x="6724" y="2835"/>
                    <a:pt x="8473" y="2232"/>
                    <a:pt x="10314" y="2232"/>
                  </a:cubicBezTo>
                  <a:close/>
                  <a:moveTo>
                    <a:pt x="10314" y="3498"/>
                  </a:moveTo>
                  <a:cubicBezTo>
                    <a:pt x="11762" y="3498"/>
                    <a:pt x="13209" y="3981"/>
                    <a:pt x="14384" y="4885"/>
                  </a:cubicBezTo>
                  <a:lnTo>
                    <a:pt x="12968" y="6273"/>
                  </a:lnTo>
                  <a:cubicBezTo>
                    <a:pt x="12168" y="5746"/>
                    <a:pt x="11233" y="5482"/>
                    <a:pt x="10298" y="5482"/>
                  </a:cubicBezTo>
                  <a:cubicBezTo>
                    <a:pt x="9364" y="5482"/>
                    <a:pt x="8429" y="5746"/>
                    <a:pt x="7629" y="6273"/>
                  </a:cubicBezTo>
                  <a:lnTo>
                    <a:pt x="6213" y="4885"/>
                  </a:lnTo>
                  <a:cubicBezTo>
                    <a:pt x="7388" y="3981"/>
                    <a:pt x="8835" y="3498"/>
                    <a:pt x="10314" y="3498"/>
                  </a:cubicBezTo>
                  <a:close/>
                  <a:moveTo>
                    <a:pt x="4372" y="4041"/>
                  </a:moveTo>
                  <a:cubicBezTo>
                    <a:pt x="4464" y="4041"/>
                    <a:pt x="4553" y="4072"/>
                    <a:pt x="4613" y="4133"/>
                  </a:cubicBezTo>
                  <a:lnTo>
                    <a:pt x="7359" y="6847"/>
                  </a:lnTo>
                  <a:cubicBezTo>
                    <a:pt x="7479" y="6996"/>
                    <a:pt x="7479" y="7209"/>
                    <a:pt x="7359" y="7329"/>
                  </a:cubicBezTo>
                  <a:cubicBezTo>
                    <a:pt x="7298" y="7404"/>
                    <a:pt x="7208" y="7442"/>
                    <a:pt x="7118" y="7442"/>
                  </a:cubicBezTo>
                  <a:cubicBezTo>
                    <a:pt x="7027" y="7442"/>
                    <a:pt x="6937" y="7404"/>
                    <a:pt x="6876" y="7329"/>
                  </a:cubicBezTo>
                  <a:lnTo>
                    <a:pt x="4131" y="4615"/>
                  </a:lnTo>
                  <a:cubicBezTo>
                    <a:pt x="4070" y="4555"/>
                    <a:pt x="4042" y="4463"/>
                    <a:pt x="4042" y="4374"/>
                  </a:cubicBezTo>
                  <a:cubicBezTo>
                    <a:pt x="4042" y="4282"/>
                    <a:pt x="4070" y="4193"/>
                    <a:pt x="4131" y="4133"/>
                  </a:cubicBezTo>
                  <a:cubicBezTo>
                    <a:pt x="4222" y="4072"/>
                    <a:pt x="4283" y="4041"/>
                    <a:pt x="4372" y="4041"/>
                  </a:cubicBezTo>
                  <a:close/>
                  <a:moveTo>
                    <a:pt x="16225" y="4041"/>
                  </a:moveTo>
                  <a:cubicBezTo>
                    <a:pt x="16314" y="4041"/>
                    <a:pt x="16375" y="4072"/>
                    <a:pt x="16466" y="4133"/>
                  </a:cubicBezTo>
                  <a:cubicBezTo>
                    <a:pt x="16587" y="4253"/>
                    <a:pt x="16587" y="4495"/>
                    <a:pt x="16466" y="4615"/>
                  </a:cubicBezTo>
                  <a:lnTo>
                    <a:pt x="13721" y="7329"/>
                  </a:lnTo>
                  <a:cubicBezTo>
                    <a:pt x="13660" y="7404"/>
                    <a:pt x="13578" y="7442"/>
                    <a:pt x="13491" y="7442"/>
                  </a:cubicBezTo>
                  <a:cubicBezTo>
                    <a:pt x="13405" y="7442"/>
                    <a:pt x="13314" y="7404"/>
                    <a:pt x="13238" y="7329"/>
                  </a:cubicBezTo>
                  <a:cubicBezTo>
                    <a:pt x="13118" y="7209"/>
                    <a:pt x="13118" y="6996"/>
                    <a:pt x="13238" y="6847"/>
                  </a:cubicBezTo>
                  <a:lnTo>
                    <a:pt x="15984" y="4133"/>
                  </a:lnTo>
                  <a:cubicBezTo>
                    <a:pt x="16044" y="4072"/>
                    <a:pt x="16133" y="4041"/>
                    <a:pt x="16225" y="4041"/>
                  </a:cubicBezTo>
                  <a:close/>
                  <a:moveTo>
                    <a:pt x="18818" y="8746"/>
                  </a:moveTo>
                  <a:lnTo>
                    <a:pt x="18818" y="8746"/>
                  </a:lnTo>
                  <a:cubicBezTo>
                    <a:pt x="19482" y="8958"/>
                    <a:pt x="19964" y="9561"/>
                    <a:pt x="19964" y="10285"/>
                  </a:cubicBezTo>
                  <a:cubicBezTo>
                    <a:pt x="19964" y="11009"/>
                    <a:pt x="19482" y="11612"/>
                    <a:pt x="18818" y="11822"/>
                  </a:cubicBezTo>
                  <a:cubicBezTo>
                    <a:pt x="18908" y="11310"/>
                    <a:pt x="18968" y="10796"/>
                    <a:pt x="18968" y="10285"/>
                  </a:cubicBezTo>
                  <a:cubicBezTo>
                    <a:pt x="18968" y="9771"/>
                    <a:pt x="18908" y="9259"/>
                    <a:pt x="18818" y="8746"/>
                  </a:cubicBezTo>
                  <a:close/>
                  <a:moveTo>
                    <a:pt x="1779" y="8746"/>
                  </a:moveTo>
                  <a:cubicBezTo>
                    <a:pt x="1689" y="9228"/>
                    <a:pt x="1629" y="9771"/>
                    <a:pt x="1629" y="10285"/>
                  </a:cubicBezTo>
                  <a:cubicBezTo>
                    <a:pt x="1629" y="10796"/>
                    <a:pt x="1689" y="11339"/>
                    <a:pt x="1779" y="11853"/>
                  </a:cubicBezTo>
                  <a:cubicBezTo>
                    <a:pt x="1086" y="11641"/>
                    <a:pt x="604" y="11037"/>
                    <a:pt x="604" y="10285"/>
                  </a:cubicBezTo>
                  <a:cubicBezTo>
                    <a:pt x="604" y="9530"/>
                    <a:pt x="1086" y="8926"/>
                    <a:pt x="1779" y="8746"/>
                  </a:cubicBezTo>
                  <a:close/>
                  <a:moveTo>
                    <a:pt x="10298" y="6077"/>
                  </a:moveTo>
                  <a:cubicBezTo>
                    <a:pt x="11105" y="6077"/>
                    <a:pt x="11912" y="6303"/>
                    <a:pt x="12606" y="6755"/>
                  </a:cubicBezTo>
                  <a:cubicBezTo>
                    <a:pt x="12485" y="7117"/>
                    <a:pt x="12546" y="7510"/>
                    <a:pt x="12816" y="7781"/>
                  </a:cubicBezTo>
                  <a:cubicBezTo>
                    <a:pt x="12997" y="7961"/>
                    <a:pt x="13238" y="8053"/>
                    <a:pt x="13479" y="8053"/>
                  </a:cubicBezTo>
                  <a:cubicBezTo>
                    <a:pt x="13600" y="8053"/>
                    <a:pt x="13721" y="8022"/>
                    <a:pt x="13812" y="7993"/>
                  </a:cubicBezTo>
                  <a:cubicBezTo>
                    <a:pt x="14717" y="9380"/>
                    <a:pt x="14717" y="11189"/>
                    <a:pt x="13812" y="12577"/>
                  </a:cubicBezTo>
                  <a:cubicBezTo>
                    <a:pt x="13721" y="12545"/>
                    <a:pt x="13600" y="12516"/>
                    <a:pt x="13479" y="12516"/>
                  </a:cubicBezTo>
                  <a:cubicBezTo>
                    <a:pt x="13238" y="12516"/>
                    <a:pt x="12997" y="12637"/>
                    <a:pt x="12816" y="12787"/>
                  </a:cubicBezTo>
                  <a:cubicBezTo>
                    <a:pt x="12546" y="13059"/>
                    <a:pt x="12485" y="13481"/>
                    <a:pt x="12606" y="13812"/>
                  </a:cubicBezTo>
                  <a:cubicBezTo>
                    <a:pt x="11912" y="14264"/>
                    <a:pt x="11105" y="14490"/>
                    <a:pt x="10298" y="14490"/>
                  </a:cubicBezTo>
                  <a:cubicBezTo>
                    <a:pt x="9491" y="14490"/>
                    <a:pt x="8684" y="14264"/>
                    <a:pt x="7991" y="13812"/>
                  </a:cubicBezTo>
                  <a:cubicBezTo>
                    <a:pt x="8112" y="13481"/>
                    <a:pt x="8051" y="13059"/>
                    <a:pt x="7781" y="12787"/>
                  </a:cubicBezTo>
                  <a:cubicBezTo>
                    <a:pt x="7590" y="12618"/>
                    <a:pt x="7341" y="12523"/>
                    <a:pt x="7095" y="12523"/>
                  </a:cubicBezTo>
                  <a:cubicBezTo>
                    <a:pt x="6989" y="12523"/>
                    <a:pt x="6884" y="12541"/>
                    <a:pt x="6785" y="12577"/>
                  </a:cubicBezTo>
                  <a:cubicBezTo>
                    <a:pt x="6092" y="11551"/>
                    <a:pt x="5911" y="10285"/>
                    <a:pt x="6273" y="9078"/>
                  </a:cubicBezTo>
                  <a:lnTo>
                    <a:pt x="5699" y="8926"/>
                  </a:lnTo>
                  <a:lnTo>
                    <a:pt x="5699" y="8926"/>
                  </a:lnTo>
                  <a:cubicBezTo>
                    <a:pt x="5277" y="10285"/>
                    <a:pt x="5518" y="11761"/>
                    <a:pt x="6302" y="12939"/>
                  </a:cubicBezTo>
                  <a:lnTo>
                    <a:pt x="4886" y="14355"/>
                  </a:lnTo>
                  <a:cubicBezTo>
                    <a:pt x="4010" y="13180"/>
                    <a:pt x="3528" y="11761"/>
                    <a:pt x="3528" y="10285"/>
                  </a:cubicBezTo>
                  <a:cubicBezTo>
                    <a:pt x="3528" y="8806"/>
                    <a:pt x="4010" y="7390"/>
                    <a:pt x="4886" y="6212"/>
                  </a:cubicBezTo>
                  <a:lnTo>
                    <a:pt x="6454" y="7781"/>
                  </a:lnTo>
                  <a:cubicBezTo>
                    <a:pt x="6635" y="7961"/>
                    <a:pt x="6876" y="8053"/>
                    <a:pt x="7118" y="8053"/>
                  </a:cubicBezTo>
                  <a:cubicBezTo>
                    <a:pt x="7359" y="8053"/>
                    <a:pt x="7600" y="7961"/>
                    <a:pt x="7781" y="7781"/>
                  </a:cubicBezTo>
                  <a:cubicBezTo>
                    <a:pt x="8051" y="7510"/>
                    <a:pt x="8112" y="7117"/>
                    <a:pt x="7991" y="6755"/>
                  </a:cubicBezTo>
                  <a:cubicBezTo>
                    <a:pt x="8684" y="6303"/>
                    <a:pt x="9491" y="6077"/>
                    <a:pt x="10298" y="6077"/>
                  </a:cubicBezTo>
                  <a:close/>
                  <a:moveTo>
                    <a:pt x="3981" y="5279"/>
                  </a:moveTo>
                  <a:lnTo>
                    <a:pt x="4464" y="5790"/>
                  </a:lnTo>
                  <a:cubicBezTo>
                    <a:pt x="3467" y="7057"/>
                    <a:pt x="2925" y="8656"/>
                    <a:pt x="2925" y="10285"/>
                  </a:cubicBezTo>
                  <a:cubicBezTo>
                    <a:pt x="2925" y="11913"/>
                    <a:pt x="3467" y="13510"/>
                    <a:pt x="4464" y="14777"/>
                  </a:cubicBezTo>
                  <a:lnTo>
                    <a:pt x="3981" y="15291"/>
                  </a:lnTo>
                  <a:cubicBezTo>
                    <a:pt x="2864" y="13872"/>
                    <a:pt x="2232" y="12094"/>
                    <a:pt x="2232" y="10285"/>
                  </a:cubicBezTo>
                  <a:cubicBezTo>
                    <a:pt x="2232" y="8475"/>
                    <a:pt x="2864" y="6695"/>
                    <a:pt x="3981" y="5279"/>
                  </a:cubicBezTo>
                  <a:close/>
                  <a:moveTo>
                    <a:pt x="16616" y="5279"/>
                  </a:moveTo>
                  <a:cubicBezTo>
                    <a:pt x="17733" y="6695"/>
                    <a:pt x="18365" y="8475"/>
                    <a:pt x="18365" y="10285"/>
                  </a:cubicBezTo>
                  <a:cubicBezTo>
                    <a:pt x="18365" y="12094"/>
                    <a:pt x="17733" y="13872"/>
                    <a:pt x="16616" y="15291"/>
                  </a:cubicBezTo>
                  <a:lnTo>
                    <a:pt x="14295" y="12939"/>
                  </a:lnTo>
                  <a:cubicBezTo>
                    <a:pt x="15381" y="11339"/>
                    <a:pt x="15381" y="9228"/>
                    <a:pt x="14295" y="7631"/>
                  </a:cubicBezTo>
                  <a:lnTo>
                    <a:pt x="15711" y="6212"/>
                  </a:lnTo>
                  <a:cubicBezTo>
                    <a:pt x="16587" y="7390"/>
                    <a:pt x="17069" y="8806"/>
                    <a:pt x="17069" y="10285"/>
                  </a:cubicBezTo>
                  <a:cubicBezTo>
                    <a:pt x="17069" y="11370"/>
                    <a:pt x="16828" y="12396"/>
                    <a:pt x="16346" y="13361"/>
                  </a:cubicBezTo>
                  <a:lnTo>
                    <a:pt x="16857" y="13631"/>
                  </a:lnTo>
                  <a:cubicBezTo>
                    <a:pt x="17400" y="12606"/>
                    <a:pt x="17672" y="11460"/>
                    <a:pt x="17672" y="10285"/>
                  </a:cubicBezTo>
                  <a:cubicBezTo>
                    <a:pt x="17672" y="8656"/>
                    <a:pt x="17130" y="7057"/>
                    <a:pt x="16133" y="5790"/>
                  </a:cubicBezTo>
                  <a:lnTo>
                    <a:pt x="16616" y="5279"/>
                  </a:lnTo>
                  <a:close/>
                  <a:moveTo>
                    <a:pt x="7118" y="13119"/>
                  </a:moveTo>
                  <a:cubicBezTo>
                    <a:pt x="7207" y="13119"/>
                    <a:pt x="7298" y="13148"/>
                    <a:pt x="7359" y="13240"/>
                  </a:cubicBezTo>
                  <a:cubicBezTo>
                    <a:pt x="7479" y="13361"/>
                    <a:pt x="7479" y="13571"/>
                    <a:pt x="7359" y="13723"/>
                  </a:cubicBezTo>
                  <a:lnTo>
                    <a:pt x="4613" y="16437"/>
                  </a:lnTo>
                  <a:cubicBezTo>
                    <a:pt x="4553" y="16497"/>
                    <a:pt x="4464" y="16526"/>
                    <a:pt x="4372" y="16526"/>
                  </a:cubicBezTo>
                  <a:cubicBezTo>
                    <a:pt x="4283" y="16526"/>
                    <a:pt x="4222" y="16497"/>
                    <a:pt x="4131" y="16437"/>
                  </a:cubicBezTo>
                  <a:cubicBezTo>
                    <a:pt x="4010" y="16316"/>
                    <a:pt x="4010" y="16104"/>
                    <a:pt x="4131" y="15954"/>
                  </a:cubicBezTo>
                  <a:lnTo>
                    <a:pt x="6876" y="13240"/>
                  </a:lnTo>
                  <a:cubicBezTo>
                    <a:pt x="6937" y="13148"/>
                    <a:pt x="7026" y="13119"/>
                    <a:pt x="7118" y="13119"/>
                  </a:cubicBezTo>
                  <a:close/>
                  <a:moveTo>
                    <a:pt x="13479" y="13119"/>
                  </a:moveTo>
                  <a:cubicBezTo>
                    <a:pt x="13571" y="13119"/>
                    <a:pt x="13660" y="13180"/>
                    <a:pt x="13721" y="13240"/>
                  </a:cubicBezTo>
                  <a:lnTo>
                    <a:pt x="16466" y="15954"/>
                  </a:lnTo>
                  <a:cubicBezTo>
                    <a:pt x="16526" y="16015"/>
                    <a:pt x="16555" y="16104"/>
                    <a:pt x="16555" y="16195"/>
                  </a:cubicBezTo>
                  <a:cubicBezTo>
                    <a:pt x="16555" y="16285"/>
                    <a:pt x="16526" y="16376"/>
                    <a:pt x="16466" y="16437"/>
                  </a:cubicBezTo>
                  <a:cubicBezTo>
                    <a:pt x="16390" y="16512"/>
                    <a:pt x="16300" y="16549"/>
                    <a:pt x="16213" y="16549"/>
                  </a:cubicBezTo>
                  <a:cubicBezTo>
                    <a:pt x="16127" y="16549"/>
                    <a:pt x="16044" y="16512"/>
                    <a:pt x="15984" y="16437"/>
                  </a:cubicBezTo>
                  <a:lnTo>
                    <a:pt x="13238" y="13723"/>
                  </a:lnTo>
                  <a:cubicBezTo>
                    <a:pt x="13118" y="13571"/>
                    <a:pt x="13118" y="13361"/>
                    <a:pt x="13238" y="13240"/>
                  </a:cubicBezTo>
                  <a:cubicBezTo>
                    <a:pt x="13299" y="13180"/>
                    <a:pt x="13390" y="13119"/>
                    <a:pt x="13479" y="13119"/>
                  </a:cubicBezTo>
                  <a:close/>
                  <a:moveTo>
                    <a:pt x="12968" y="14294"/>
                  </a:moveTo>
                  <a:lnTo>
                    <a:pt x="14384" y="15713"/>
                  </a:lnTo>
                  <a:cubicBezTo>
                    <a:pt x="13209" y="16586"/>
                    <a:pt x="11762" y="17069"/>
                    <a:pt x="10314" y="17069"/>
                  </a:cubicBezTo>
                  <a:cubicBezTo>
                    <a:pt x="8835" y="17069"/>
                    <a:pt x="7388" y="16586"/>
                    <a:pt x="6213" y="15713"/>
                  </a:cubicBezTo>
                  <a:lnTo>
                    <a:pt x="7629" y="14294"/>
                  </a:lnTo>
                  <a:cubicBezTo>
                    <a:pt x="8444" y="14808"/>
                    <a:pt x="9378" y="15078"/>
                    <a:pt x="10314" y="15078"/>
                  </a:cubicBezTo>
                  <a:cubicBezTo>
                    <a:pt x="11219" y="15078"/>
                    <a:pt x="12153" y="14808"/>
                    <a:pt x="12968" y="14294"/>
                  </a:cubicBezTo>
                  <a:close/>
                  <a:moveTo>
                    <a:pt x="14806" y="16135"/>
                  </a:moveTo>
                  <a:lnTo>
                    <a:pt x="15289" y="16618"/>
                  </a:lnTo>
                  <a:cubicBezTo>
                    <a:pt x="13873" y="17732"/>
                    <a:pt x="12124" y="18335"/>
                    <a:pt x="10314" y="18335"/>
                  </a:cubicBezTo>
                  <a:cubicBezTo>
                    <a:pt x="8473" y="18335"/>
                    <a:pt x="6724" y="17732"/>
                    <a:pt x="5308" y="16618"/>
                  </a:cubicBezTo>
                  <a:lnTo>
                    <a:pt x="5791" y="16135"/>
                  </a:lnTo>
                  <a:cubicBezTo>
                    <a:pt x="7086" y="17129"/>
                    <a:pt x="8654" y="17672"/>
                    <a:pt x="10314" y="17672"/>
                  </a:cubicBezTo>
                  <a:cubicBezTo>
                    <a:pt x="11943" y="17672"/>
                    <a:pt x="13511" y="17129"/>
                    <a:pt x="14806" y="16135"/>
                  </a:cubicBezTo>
                  <a:close/>
                  <a:moveTo>
                    <a:pt x="8746" y="18818"/>
                  </a:moveTo>
                  <a:cubicBezTo>
                    <a:pt x="9257" y="18910"/>
                    <a:pt x="9771" y="18939"/>
                    <a:pt x="10314" y="18939"/>
                  </a:cubicBezTo>
                  <a:cubicBezTo>
                    <a:pt x="10826" y="18939"/>
                    <a:pt x="11308" y="18910"/>
                    <a:pt x="11822" y="18818"/>
                  </a:cubicBezTo>
                  <a:lnTo>
                    <a:pt x="11822" y="18818"/>
                  </a:lnTo>
                  <a:cubicBezTo>
                    <a:pt x="11641" y="19481"/>
                    <a:pt x="11007" y="19964"/>
                    <a:pt x="10283" y="19964"/>
                  </a:cubicBezTo>
                  <a:cubicBezTo>
                    <a:pt x="9530" y="19964"/>
                    <a:pt x="8927" y="19481"/>
                    <a:pt x="8746" y="18818"/>
                  </a:cubicBezTo>
                  <a:close/>
                  <a:moveTo>
                    <a:pt x="10283" y="0"/>
                  </a:moveTo>
                  <a:cubicBezTo>
                    <a:pt x="9168" y="0"/>
                    <a:pt x="8232" y="816"/>
                    <a:pt x="8083" y="1901"/>
                  </a:cubicBezTo>
                  <a:cubicBezTo>
                    <a:pt x="6905" y="2232"/>
                    <a:pt x="5791" y="2775"/>
                    <a:pt x="4855" y="3559"/>
                  </a:cubicBezTo>
                  <a:cubicBezTo>
                    <a:pt x="4705" y="3469"/>
                    <a:pt x="4553" y="3438"/>
                    <a:pt x="4372" y="3438"/>
                  </a:cubicBezTo>
                  <a:cubicBezTo>
                    <a:pt x="4131" y="3438"/>
                    <a:pt x="3890" y="3530"/>
                    <a:pt x="3709" y="3711"/>
                  </a:cubicBezTo>
                  <a:cubicBezTo>
                    <a:pt x="3528" y="3892"/>
                    <a:pt x="3438" y="4133"/>
                    <a:pt x="3438" y="4374"/>
                  </a:cubicBezTo>
                  <a:cubicBezTo>
                    <a:pt x="3438" y="4524"/>
                    <a:pt x="3467" y="4705"/>
                    <a:pt x="3559" y="4825"/>
                  </a:cubicBezTo>
                  <a:cubicBezTo>
                    <a:pt x="2775" y="5790"/>
                    <a:pt x="2232" y="6907"/>
                    <a:pt x="1931" y="8082"/>
                  </a:cubicBezTo>
                  <a:cubicBezTo>
                    <a:pt x="814" y="8234"/>
                    <a:pt x="1" y="9168"/>
                    <a:pt x="1" y="10285"/>
                  </a:cubicBezTo>
                  <a:cubicBezTo>
                    <a:pt x="1" y="11399"/>
                    <a:pt x="814" y="12335"/>
                    <a:pt x="1931" y="12485"/>
                  </a:cubicBezTo>
                  <a:cubicBezTo>
                    <a:pt x="2232" y="13662"/>
                    <a:pt x="2775" y="14777"/>
                    <a:pt x="3559" y="15742"/>
                  </a:cubicBezTo>
                  <a:cubicBezTo>
                    <a:pt x="3347" y="16104"/>
                    <a:pt x="3407" y="16557"/>
                    <a:pt x="3709" y="16859"/>
                  </a:cubicBezTo>
                  <a:cubicBezTo>
                    <a:pt x="3890" y="17040"/>
                    <a:pt x="4131" y="17129"/>
                    <a:pt x="4372" y="17129"/>
                  </a:cubicBezTo>
                  <a:cubicBezTo>
                    <a:pt x="4553" y="17129"/>
                    <a:pt x="4705" y="17100"/>
                    <a:pt x="4855" y="17008"/>
                  </a:cubicBezTo>
                  <a:cubicBezTo>
                    <a:pt x="5791" y="17793"/>
                    <a:pt x="6905" y="18367"/>
                    <a:pt x="8083" y="18668"/>
                  </a:cubicBezTo>
                  <a:cubicBezTo>
                    <a:pt x="8232" y="19754"/>
                    <a:pt x="9168" y="20567"/>
                    <a:pt x="10283" y="20567"/>
                  </a:cubicBezTo>
                  <a:cubicBezTo>
                    <a:pt x="11400" y="20567"/>
                    <a:pt x="12305" y="19754"/>
                    <a:pt x="12454" y="18668"/>
                  </a:cubicBezTo>
                  <a:cubicBezTo>
                    <a:pt x="13660" y="18367"/>
                    <a:pt x="14777" y="17793"/>
                    <a:pt x="15742" y="17008"/>
                  </a:cubicBezTo>
                  <a:cubicBezTo>
                    <a:pt x="15892" y="17100"/>
                    <a:pt x="16044" y="17129"/>
                    <a:pt x="16225" y="17129"/>
                  </a:cubicBezTo>
                  <a:cubicBezTo>
                    <a:pt x="16466" y="17129"/>
                    <a:pt x="16707" y="17040"/>
                    <a:pt x="16888" y="16859"/>
                  </a:cubicBezTo>
                  <a:cubicBezTo>
                    <a:pt x="17069" y="16678"/>
                    <a:pt x="17159" y="16466"/>
                    <a:pt x="17159" y="16195"/>
                  </a:cubicBezTo>
                  <a:cubicBezTo>
                    <a:pt x="17159" y="16043"/>
                    <a:pt x="17130" y="15863"/>
                    <a:pt x="17038" y="15742"/>
                  </a:cubicBezTo>
                  <a:cubicBezTo>
                    <a:pt x="17822" y="14777"/>
                    <a:pt x="18365" y="13662"/>
                    <a:pt x="18698" y="12485"/>
                  </a:cubicBezTo>
                  <a:cubicBezTo>
                    <a:pt x="19752" y="12304"/>
                    <a:pt x="20568" y="11399"/>
                    <a:pt x="20568" y="10285"/>
                  </a:cubicBezTo>
                  <a:cubicBezTo>
                    <a:pt x="20568" y="9168"/>
                    <a:pt x="19752" y="8263"/>
                    <a:pt x="18698" y="8113"/>
                  </a:cubicBezTo>
                  <a:cubicBezTo>
                    <a:pt x="18365" y="6907"/>
                    <a:pt x="17822" y="5790"/>
                    <a:pt x="17038" y="4825"/>
                  </a:cubicBezTo>
                  <a:cubicBezTo>
                    <a:pt x="17250" y="4463"/>
                    <a:pt x="17190" y="4012"/>
                    <a:pt x="16888" y="3711"/>
                  </a:cubicBezTo>
                  <a:cubicBezTo>
                    <a:pt x="16706" y="3529"/>
                    <a:pt x="16459" y="3435"/>
                    <a:pt x="16211" y="3435"/>
                  </a:cubicBezTo>
                  <a:cubicBezTo>
                    <a:pt x="16049" y="3435"/>
                    <a:pt x="15886" y="3475"/>
                    <a:pt x="15742" y="3559"/>
                  </a:cubicBezTo>
                  <a:cubicBezTo>
                    <a:pt x="14777" y="2775"/>
                    <a:pt x="13660" y="2203"/>
                    <a:pt x="12454" y="1901"/>
                  </a:cubicBezTo>
                  <a:cubicBezTo>
                    <a:pt x="12305" y="816"/>
                    <a:pt x="11400" y="0"/>
                    <a:pt x="10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>
              <a:off x="1968334" y="2125477"/>
              <a:ext cx="14405" cy="15145"/>
            </a:xfrm>
            <a:custGeom>
              <a:rect b="b" l="l" r="r" t="t"/>
              <a:pathLst>
                <a:path extrusionOk="0" h="635" w="604">
                  <a:moveTo>
                    <a:pt x="0" y="0"/>
                  </a:moveTo>
                  <a:lnTo>
                    <a:pt x="0" y="635"/>
                  </a:lnTo>
                  <a:lnTo>
                    <a:pt x="603" y="63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2244517" y="2125477"/>
              <a:ext cx="14405" cy="15145"/>
            </a:xfrm>
            <a:custGeom>
              <a:rect b="b" l="l" r="r" t="t"/>
              <a:pathLst>
                <a:path extrusionOk="0" h="635" w="604">
                  <a:moveTo>
                    <a:pt x="0" y="0"/>
                  </a:moveTo>
                  <a:lnTo>
                    <a:pt x="0" y="635"/>
                  </a:lnTo>
                  <a:lnTo>
                    <a:pt x="604" y="635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48"/>
          <p:cNvGrpSpPr/>
          <p:nvPr/>
        </p:nvGrpSpPr>
        <p:grpSpPr>
          <a:xfrm>
            <a:off x="1221522" y="3265063"/>
            <a:ext cx="238118" cy="491238"/>
            <a:chOff x="1292234" y="2634007"/>
            <a:chExt cx="238118" cy="491238"/>
          </a:xfrm>
        </p:grpSpPr>
        <p:sp>
          <p:nvSpPr>
            <p:cNvPr id="503" name="Google Shape;503;p48"/>
            <p:cNvSpPr/>
            <p:nvPr/>
          </p:nvSpPr>
          <p:spPr>
            <a:xfrm>
              <a:off x="1292234" y="2634007"/>
              <a:ext cx="238118" cy="491238"/>
            </a:xfrm>
            <a:custGeom>
              <a:rect b="b" l="l" r="r" t="t"/>
              <a:pathLst>
                <a:path extrusionOk="0" h="20597" w="9984">
                  <a:moveTo>
                    <a:pt x="8054" y="603"/>
                  </a:moveTo>
                  <a:cubicBezTo>
                    <a:pt x="8597" y="603"/>
                    <a:pt x="9019" y="1055"/>
                    <a:pt x="9019" y="1597"/>
                  </a:cubicBezTo>
                  <a:lnTo>
                    <a:pt x="9019" y="4886"/>
                  </a:lnTo>
                  <a:lnTo>
                    <a:pt x="1902" y="4886"/>
                  </a:lnTo>
                  <a:lnTo>
                    <a:pt x="1902" y="1597"/>
                  </a:lnTo>
                  <a:cubicBezTo>
                    <a:pt x="1902" y="1055"/>
                    <a:pt x="2353" y="603"/>
                    <a:pt x="2896" y="603"/>
                  </a:cubicBezTo>
                  <a:close/>
                  <a:moveTo>
                    <a:pt x="9019" y="5489"/>
                  </a:moveTo>
                  <a:lnTo>
                    <a:pt x="9019" y="6152"/>
                  </a:lnTo>
                  <a:lnTo>
                    <a:pt x="1902" y="6152"/>
                  </a:lnTo>
                  <a:lnTo>
                    <a:pt x="1902" y="5489"/>
                  </a:lnTo>
                  <a:close/>
                  <a:moveTo>
                    <a:pt x="2565" y="6755"/>
                  </a:moveTo>
                  <a:lnTo>
                    <a:pt x="2565" y="7448"/>
                  </a:lnTo>
                  <a:lnTo>
                    <a:pt x="1902" y="7448"/>
                  </a:lnTo>
                  <a:lnTo>
                    <a:pt x="1902" y="6755"/>
                  </a:lnTo>
                  <a:close/>
                  <a:moveTo>
                    <a:pt x="3861" y="6755"/>
                  </a:moveTo>
                  <a:lnTo>
                    <a:pt x="3861" y="7448"/>
                  </a:lnTo>
                  <a:lnTo>
                    <a:pt x="3168" y="7448"/>
                  </a:lnTo>
                  <a:lnTo>
                    <a:pt x="3168" y="6755"/>
                  </a:lnTo>
                  <a:close/>
                  <a:moveTo>
                    <a:pt x="5159" y="6755"/>
                  </a:moveTo>
                  <a:lnTo>
                    <a:pt x="5159" y="7448"/>
                  </a:lnTo>
                  <a:lnTo>
                    <a:pt x="4464" y="7448"/>
                  </a:lnTo>
                  <a:lnTo>
                    <a:pt x="4464" y="6755"/>
                  </a:lnTo>
                  <a:close/>
                  <a:moveTo>
                    <a:pt x="6425" y="6755"/>
                  </a:moveTo>
                  <a:lnTo>
                    <a:pt x="6425" y="7448"/>
                  </a:lnTo>
                  <a:lnTo>
                    <a:pt x="5762" y="7448"/>
                  </a:lnTo>
                  <a:lnTo>
                    <a:pt x="5762" y="6755"/>
                  </a:lnTo>
                  <a:close/>
                  <a:moveTo>
                    <a:pt x="7721" y="6755"/>
                  </a:moveTo>
                  <a:lnTo>
                    <a:pt x="7721" y="7448"/>
                  </a:lnTo>
                  <a:lnTo>
                    <a:pt x="7028" y="7448"/>
                  </a:lnTo>
                  <a:lnTo>
                    <a:pt x="7028" y="6755"/>
                  </a:lnTo>
                  <a:close/>
                  <a:moveTo>
                    <a:pt x="9019" y="6755"/>
                  </a:moveTo>
                  <a:lnTo>
                    <a:pt x="9019" y="7448"/>
                  </a:lnTo>
                  <a:lnTo>
                    <a:pt x="8324" y="7448"/>
                  </a:lnTo>
                  <a:lnTo>
                    <a:pt x="8324" y="6755"/>
                  </a:lnTo>
                  <a:close/>
                  <a:moveTo>
                    <a:pt x="1299" y="9498"/>
                  </a:moveTo>
                  <a:lnTo>
                    <a:pt x="1299" y="16888"/>
                  </a:lnTo>
                  <a:lnTo>
                    <a:pt x="604" y="16555"/>
                  </a:lnTo>
                  <a:lnTo>
                    <a:pt x="604" y="9860"/>
                  </a:lnTo>
                  <a:lnTo>
                    <a:pt x="1299" y="9498"/>
                  </a:lnTo>
                  <a:close/>
                  <a:moveTo>
                    <a:pt x="9019" y="17069"/>
                  </a:moveTo>
                  <a:lnTo>
                    <a:pt x="9019" y="17732"/>
                  </a:lnTo>
                  <a:lnTo>
                    <a:pt x="1902" y="17732"/>
                  </a:lnTo>
                  <a:lnTo>
                    <a:pt x="1902" y="17069"/>
                  </a:lnTo>
                  <a:close/>
                  <a:moveTo>
                    <a:pt x="9019" y="18336"/>
                  </a:moveTo>
                  <a:lnTo>
                    <a:pt x="9019" y="19993"/>
                  </a:lnTo>
                  <a:lnTo>
                    <a:pt x="1902" y="19993"/>
                  </a:lnTo>
                  <a:lnTo>
                    <a:pt x="1902" y="18336"/>
                  </a:lnTo>
                  <a:close/>
                  <a:moveTo>
                    <a:pt x="2896" y="0"/>
                  </a:moveTo>
                  <a:cubicBezTo>
                    <a:pt x="2022" y="0"/>
                    <a:pt x="1299" y="724"/>
                    <a:pt x="1299" y="1597"/>
                  </a:cubicBezTo>
                  <a:lnTo>
                    <a:pt x="1299" y="4886"/>
                  </a:lnTo>
                  <a:lnTo>
                    <a:pt x="966" y="4886"/>
                  </a:lnTo>
                  <a:lnTo>
                    <a:pt x="966" y="5489"/>
                  </a:lnTo>
                  <a:lnTo>
                    <a:pt x="1299" y="5489"/>
                  </a:lnTo>
                  <a:lnTo>
                    <a:pt x="1299" y="8835"/>
                  </a:lnTo>
                  <a:lnTo>
                    <a:pt x="604" y="9168"/>
                  </a:lnTo>
                  <a:lnTo>
                    <a:pt x="604" y="8384"/>
                  </a:lnTo>
                  <a:lnTo>
                    <a:pt x="1" y="8384"/>
                  </a:lnTo>
                  <a:lnTo>
                    <a:pt x="1" y="18034"/>
                  </a:lnTo>
                  <a:lnTo>
                    <a:pt x="604" y="18034"/>
                  </a:lnTo>
                  <a:lnTo>
                    <a:pt x="604" y="17219"/>
                  </a:lnTo>
                  <a:lnTo>
                    <a:pt x="1299" y="17580"/>
                  </a:lnTo>
                  <a:lnTo>
                    <a:pt x="1299" y="20596"/>
                  </a:lnTo>
                  <a:lnTo>
                    <a:pt x="9622" y="20596"/>
                  </a:lnTo>
                  <a:lnTo>
                    <a:pt x="9622" y="10314"/>
                  </a:lnTo>
                  <a:lnTo>
                    <a:pt x="9019" y="10314"/>
                  </a:lnTo>
                  <a:lnTo>
                    <a:pt x="9019" y="16466"/>
                  </a:lnTo>
                  <a:lnTo>
                    <a:pt x="1902" y="16466"/>
                  </a:lnTo>
                  <a:lnTo>
                    <a:pt x="1902" y="8051"/>
                  </a:lnTo>
                  <a:lnTo>
                    <a:pt x="9019" y="8051"/>
                  </a:lnTo>
                  <a:lnTo>
                    <a:pt x="9019" y="9016"/>
                  </a:lnTo>
                  <a:lnTo>
                    <a:pt x="9622" y="9016"/>
                  </a:lnTo>
                  <a:lnTo>
                    <a:pt x="9622" y="5489"/>
                  </a:lnTo>
                  <a:lnTo>
                    <a:pt x="9984" y="5489"/>
                  </a:lnTo>
                  <a:lnTo>
                    <a:pt x="9984" y="4886"/>
                  </a:lnTo>
                  <a:lnTo>
                    <a:pt x="9622" y="4886"/>
                  </a:lnTo>
                  <a:lnTo>
                    <a:pt x="9622" y="1597"/>
                  </a:lnTo>
                  <a:cubicBezTo>
                    <a:pt x="9622" y="724"/>
                    <a:pt x="8927" y="0"/>
                    <a:pt x="8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1362043" y="2664893"/>
              <a:ext cx="121540" cy="23039"/>
            </a:xfrm>
            <a:custGeom>
              <a:rect b="b" l="l" r="r" t="t"/>
              <a:pathLst>
                <a:path extrusionOk="0" h="966" w="5096">
                  <a:moveTo>
                    <a:pt x="0" y="1"/>
                  </a:moveTo>
                  <a:cubicBezTo>
                    <a:pt x="0" y="515"/>
                    <a:pt x="422" y="966"/>
                    <a:pt x="934" y="966"/>
                  </a:cubicBezTo>
                  <a:lnTo>
                    <a:pt x="4162" y="966"/>
                  </a:lnTo>
                  <a:cubicBezTo>
                    <a:pt x="4673" y="966"/>
                    <a:pt x="5095" y="515"/>
                    <a:pt x="5095" y="1"/>
                  </a:cubicBezTo>
                  <a:lnTo>
                    <a:pt x="4492" y="1"/>
                  </a:lnTo>
                  <a:cubicBezTo>
                    <a:pt x="4492" y="182"/>
                    <a:pt x="4343" y="363"/>
                    <a:pt x="4162" y="363"/>
                  </a:cubicBezTo>
                  <a:lnTo>
                    <a:pt x="934" y="363"/>
                  </a:lnTo>
                  <a:cubicBezTo>
                    <a:pt x="753" y="363"/>
                    <a:pt x="603" y="182"/>
                    <a:pt x="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>
              <a:off x="1476356" y="2849015"/>
              <a:ext cx="14405" cy="153260"/>
            </a:xfrm>
            <a:custGeom>
              <a:rect b="b" l="l" r="r" t="t"/>
              <a:pathLst>
                <a:path extrusionOk="0" h="6426" w="604">
                  <a:moveTo>
                    <a:pt x="1" y="1"/>
                  </a:moveTo>
                  <a:lnTo>
                    <a:pt x="1" y="6425"/>
                  </a:lnTo>
                  <a:lnTo>
                    <a:pt x="604" y="6425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>
              <a:off x="1361280" y="2842575"/>
              <a:ext cx="15169" cy="14405"/>
            </a:xfrm>
            <a:custGeom>
              <a:rect b="b" l="l" r="r" t="t"/>
              <a:pathLst>
                <a:path extrusionOk="0" h="604" w="636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1361280" y="2888606"/>
              <a:ext cx="15169" cy="14405"/>
            </a:xfrm>
            <a:custGeom>
              <a:rect b="b" l="l" r="r" t="t"/>
              <a:pathLst>
                <a:path extrusionOk="0" h="604" w="636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0" l="3490" r="2938" t="0"/>
          <a:stretch/>
        </p:blipFill>
        <p:spPr>
          <a:xfrm>
            <a:off x="0" y="2010289"/>
            <a:ext cx="4749875" cy="313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 rotWithShape="1">
          <a:blip r:embed="rId4">
            <a:alphaModFix/>
          </a:blip>
          <a:srcRect b="0" l="1333" r="1333" t="0"/>
          <a:stretch/>
        </p:blipFill>
        <p:spPr>
          <a:xfrm>
            <a:off x="3995509" y="0"/>
            <a:ext cx="5148488" cy="32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408888" y="434225"/>
            <a:ext cx="39678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Dendrometers: Progress (cont’d)</a:t>
            </a:r>
            <a:endParaRPr/>
          </a:p>
        </p:txBody>
      </p:sp>
      <p:sp>
        <p:nvSpPr>
          <p:cNvPr id="516" name="Google Shape;516;p49"/>
          <p:cNvSpPr txBox="1"/>
          <p:nvPr>
            <p:ph idx="2" type="subTitle"/>
          </p:nvPr>
        </p:nvSpPr>
        <p:spPr>
          <a:xfrm>
            <a:off x="5874139" y="19775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517" name="Google Shape;517;p49"/>
          <p:cNvSpPr txBox="1"/>
          <p:nvPr>
            <p:ph idx="3" type="subTitle"/>
          </p:nvPr>
        </p:nvSpPr>
        <p:spPr>
          <a:xfrm>
            <a:off x="1858336" y="3410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18" name="Google Shape;518;p49"/>
          <p:cNvSpPr txBox="1"/>
          <p:nvPr>
            <p:ph idx="6" type="subTitle"/>
          </p:nvPr>
        </p:nvSpPr>
        <p:spPr>
          <a:xfrm>
            <a:off x="1858336" y="3127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upiter</a:t>
            </a:r>
            <a:endParaRPr/>
          </a:p>
        </p:txBody>
      </p:sp>
      <p:sp>
        <p:nvSpPr>
          <p:cNvPr id="519" name="Google Shape;519;p49"/>
          <p:cNvSpPr txBox="1"/>
          <p:nvPr>
            <p:ph idx="7" type="subTitle"/>
          </p:nvPr>
        </p:nvSpPr>
        <p:spPr>
          <a:xfrm>
            <a:off x="5874136" y="16939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20" name="Google Shape;520;p49"/>
          <p:cNvSpPr txBox="1"/>
          <p:nvPr>
            <p:ph idx="8" type="subTitle"/>
          </p:nvPr>
        </p:nvSpPr>
        <p:spPr>
          <a:xfrm>
            <a:off x="4749875" y="3040650"/>
            <a:ext cx="42267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Gray = dendrometer readings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Green = cumulative growth since Oct. 2022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Red = TWD </a:t>
            </a:r>
            <a:endParaRPr/>
          </a:p>
        </p:txBody>
      </p:sp>
      <p:sp>
        <p:nvSpPr>
          <p:cNvPr id="521" name="Google Shape;521;p49"/>
          <p:cNvSpPr/>
          <p:nvPr/>
        </p:nvSpPr>
        <p:spPr>
          <a:xfrm>
            <a:off x="936636" y="3106731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9"/>
          <p:cNvSpPr/>
          <p:nvPr/>
        </p:nvSpPr>
        <p:spPr>
          <a:xfrm>
            <a:off x="4943786" y="1659475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49"/>
          <p:cNvGrpSpPr/>
          <p:nvPr/>
        </p:nvGrpSpPr>
        <p:grpSpPr>
          <a:xfrm>
            <a:off x="5102462" y="1818164"/>
            <a:ext cx="490547" cy="490523"/>
            <a:chOff x="1868379" y="1895325"/>
            <a:chExt cx="490547" cy="490523"/>
          </a:xfrm>
        </p:grpSpPr>
        <p:sp>
          <p:nvSpPr>
            <p:cNvPr id="524" name="Google Shape;524;p49"/>
            <p:cNvSpPr/>
            <p:nvPr/>
          </p:nvSpPr>
          <p:spPr>
            <a:xfrm>
              <a:off x="1868379" y="1895325"/>
              <a:ext cx="490547" cy="490523"/>
            </a:xfrm>
            <a:custGeom>
              <a:rect b="b" l="l" r="r" t="t"/>
              <a:pathLst>
                <a:path extrusionOk="0" h="20567" w="20568">
                  <a:moveTo>
                    <a:pt x="10283" y="603"/>
                  </a:moveTo>
                  <a:cubicBezTo>
                    <a:pt x="11007" y="603"/>
                    <a:pt x="11641" y="1086"/>
                    <a:pt x="11822" y="1781"/>
                  </a:cubicBezTo>
                  <a:cubicBezTo>
                    <a:pt x="11308" y="1689"/>
                    <a:pt x="10826" y="1629"/>
                    <a:pt x="10314" y="1629"/>
                  </a:cubicBezTo>
                  <a:cubicBezTo>
                    <a:pt x="9771" y="1629"/>
                    <a:pt x="9257" y="1689"/>
                    <a:pt x="8746" y="1781"/>
                  </a:cubicBezTo>
                  <a:cubicBezTo>
                    <a:pt x="8927" y="1086"/>
                    <a:pt x="9530" y="603"/>
                    <a:pt x="10283" y="603"/>
                  </a:cubicBezTo>
                  <a:close/>
                  <a:moveTo>
                    <a:pt x="10314" y="2232"/>
                  </a:moveTo>
                  <a:cubicBezTo>
                    <a:pt x="12124" y="2232"/>
                    <a:pt x="13873" y="2835"/>
                    <a:pt x="15289" y="3952"/>
                  </a:cubicBezTo>
                  <a:lnTo>
                    <a:pt x="14806" y="4434"/>
                  </a:lnTo>
                  <a:cubicBezTo>
                    <a:pt x="13511" y="3438"/>
                    <a:pt x="11943" y="2895"/>
                    <a:pt x="10314" y="2895"/>
                  </a:cubicBezTo>
                  <a:cubicBezTo>
                    <a:pt x="8654" y="2895"/>
                    <a:pt x="7086" y="3438"/>
                    <a:pt x="5791" y="4434"/>
                  </a:cubicBezTo>
                  <a:lnTo>
                    <a:pt x="5308" y="3952"/>
                  </a:lnTo>
                  <a:cubicBezTo>
                    <a:pt x="6724" y="2835"/>
                    <a:pt x="8473" y="2232"/>
                    <a:pt x="10314" y="2232"/>
                  </a:cubicBezTo>
                  <a:close/>
                  <a:moveTo>
                    <a:pt x="10314" y="3498"/>
                  </a:moveTo>
                  <a:cubicBezTo>
                    <a:pt x="11762" y="3498"/>
                    <a:pt x="13209" y="3981"/>
                    <a:pt x="14384" y="4885"/>
                  </a:cubicBezTo>
                  <a:lnTo>
                    <a:pt x="12968" y="6273"/>
                  </a:lnTo>
                  <a:cubicBezTo>
                    <a:pt x="12168" y="5746"/>
                    <a:pt x="11233" y="5482"/>
                    <a:pt x="10298" y="5482"/>
                  </a:cubicBezTo>
                  <a:cubicBezTo>
                    <a:pt x="9364" y="5482"/>
                    <a:pt x="8429" y="5746"/>
                    <a:pt x="7629" y="6273"/>
                  </a:cubicBezTo>
                  <a:lnTo>
                    <a:pt x="6213" y="4885"/>
                  </a:lnTo>
                  <a:cubicBezTo>
                    <a:pt x="7388" y="3981"/>
                    <a:pt x="8835" y="3498"/>
                    <a:pt x="10314" y="3498"/>
                  </a:cubicBezTo>
                  <a:close/>
                  <a:moveTo>
                    <a:pt x="4372" y="4041"/>
                  </a:moveTo>
                  <a:cubicBezTo>
                    <a:pt x="4464" y="4041"/>
                    <a:pt x="4553" y="4072"/>
                    <a:pt x="4613" y="4133"/>
                  </a:cubicBezTo>
                  <a:lnTo>
                    <a:pt x="7359" y="6847"/>
                  </a:lnTo>
                  <a:cubicBezTo>
                    <a:pt x="7479" y="6996"/>
                    <a:pt x="7479" y="7209"/>
                    <a:pt x="7359" y="7329"/>
                  </a:cubicBezTo>
                  <a:cubicBezTo>
                    <a:pt x="7298" y="7404"/>
                    <a:pt x="7208" y="7442"/>
                    <a:pt x="7118" y="7442"/>
                  </a:cubicBezTo>
                  <a:cubicBezTo>
                    <a:pt x="7027" y="7442"/>
                    <a:pt x="6937" y="7404"/>
                    <a:pt x="6876" y="7329"/>
                  </a:cubicBezTo>
                  <a:lnTo>
                    <a:pt x="4131" y="4615"/>
                  </a:lnTo>
                  <a:cubicBezTo>
                    <a:pt x="4070" y="4555"/>
                    <a:pt x="4042" y="4463"/>
                    <a:pt x="4042" y="4374"/>
                  </a:cubicBezTo>
                  <a:cubicBezTo>
                    <a:pt x="4042" y="4282"/>
                    <a:pt x="4070" y="4193"/>
                    <a:pt x="4131" y="4133"/>
                  </a:cubicBezTo>
                  <a:cubicBezTo>
                    <a:pt x="4222" y="4072"/>
                    <a:pt x="4283" y="4041"/>
                    <a:pt x="4372" y="4041"/>
                  </a:cubicBezTo>
                  <a:close/>
                  <a:moveTo>
                    <a:pt x="16225" y="4041"/>
                  </a:moveTo>
                  <a:cubicBezTo>
                    <a:pt x="16314" y="4041"/>
                    <a:pt x="16375" y="4072"/>
                    <a:pt x="16466" y="4133"/>
                  </a:cubicBezTo>
                  <a:cubicBezTo>
                    <a:pt x="16587" y="4253"/>
                    <a:pt x="16587" y="4495"/>
                    <a:pt x="16466" y="4615"/>
                  </a:cubicBezTo>
                  <a:lnTo>
                    <a:pt x="13721" y="7329"/>
                  </a:lnTo>
                  <a:cubicBezTo>
                    <a:pt x="13660" y="7404"/>
                    <a:pt x="13578" y="7442"/>
                    <a:pt x="13491" y="7442"/>
                  </a:cubicBezTo>
                  <a:cubicBezTo>
                    <a:pt x="13405" y="7442"/>
                    <a:pt x="13314" y="7404"/>
                    <a:pt x="13238" y="7329"/>
                  </a:cubicBezTo>
                  <a:cubicBezTo>
                    <a:pt x="13118" y="7209"/>
                    <a:pt x="13118" y="6996"/>
                    <a:pt x="13238" y="6847"/>
                  </a:cubicBezTo>
                  <a:lnTo>
                    <a:pt x="15984" y="4133"/>
                  </a:lnTo>
                  <a:cubicBezTo>
                    <a:pt x="16044" y="4072"/>
                    <a:pt x="16133" y="4041"/>
                    <a:pt x="16225" y="4041"/>
                  </a:cubicBezTo>
                  <a:close/>
                  <a:moveTo>
                    <a:pt x="18818" y="8746"/>
                  </a:moveTo>
                  <a:lnTo>
                    <a:pt x="18818" y="8746"/>
                  </a:lnTo>
                  <a:cubicBezTo>
                    <a:pt x="19482" y="8958"/>
                    <a:pt x="19964" y="9561"/>
                    <a:pt x="19964" y="10285"/>
                  </a:cubicBezTo>
                  <a:cubicBezTo>
                    <a:pt x="19964" y="11009"/>
                    <a:pt x="19482" y="11612"/>
                    <a:pt x="18818" y="11822"/>
                  </a:cubicBezTo>
                  <a:cubicBezTo>
                    <a:pt x="18908" y="11310"/>
                    <a:pt x="18968" y="10796"/>
                    <a:pt x="18968" y="10285"/>
                  </a:cubicBezTo>
                  <a:cubicBezTo>
                    <a:pt x="18968" y="9771"/>
                    <a:pt x="18908" y="9259"/>
                    <a:pt x="18818" y="8746"/>
                  </a:cubicBezTo>
                  <a:close/>
                  <a:moveTo>
                    <a:pt x="1779" y="8746"/>
                  </a:moveTo>
                  <a:cubicBezTo>
                    <a:pt x="1689" y="9228"/>
                    <a:pt x="1629" y="9771"/>
                    <a:pt x="1629" y="10285"/>
                  </a:cubicBezTo>
                  <a:cubicBezTo>
                    <a:pt x="1629" y="10796"/>
                    <a:pt x="1689" y="11339"/>
                    <a:pt x="1779" y="11853"/>
                  </a:cubicBezTo>
                  <a:cubicBezTo>
                    <a:pt x="1086" y="11641"/>
                    <a:pt x="604" y="11037"/>
                    <a:pt x="604" y="10285"/>
                  </a:cubicBezTo>
                  <a:cubicBezTo>
                    <a:pt x="604" y="9530"/>
                    <a:pt x="1086" y="8926"/>
                    <a:pt x="1779" y="8746"/>
                  </a:cubicBezTo>
                  <a:close/>
                  <a:moveTo>
                    <a:pt x="10298" y="6077"/>
                  </a:moveTo>
                  <a:cubicBezTo>
                    <a:pt x="11105" y="6077"/>
                    <a:pt x="11912" y="6303"/>
                    <a:pt x="12606" y="6755"/>
                  </a:cubicBezTo>
                  <a:cubicBezTo>
                    <a:pt x="12485" y="7117"/>
                    <a:pt x="12546" y="7510"/>
                    <a:pt x="12816" y="7781"/>
                  </a:cubicBezTo>
                  <a:cubicBezTo>
                    <a:pt x="12997" y="7961"/>
                    <a:pt x="13238" y="8053"/>
                    <a:pt x="13479" y="8053"/>
                  </a:cubicBezTo>
                  <a:cubicBezTo>
                    <a:pt x="13600" y="8053"/>
                    <a:pt x="13721" y="8022"/>
                    <a:pt x="13812" y="7993"/>
                  </a:cubicBezTo>
                  <a:cubicBezTo>
                    <a:pt x="14717" y="9380"/>
                    <a:pt x="14717" y="11189"/>
                    <a:pt x="13812" y="12577"/>
                  </a:cubicBezTo>
                  <a:cubicBezTo>
                    <a:pt x="13721" y="12545"/>
                    <a:pt x="13600" y="12516"/>
                    <a:pt x="13479" y="12516"/>
                  </a:cubicBezTo>
                  <a:cubicBezTo>
                    <a:pt x="13238" y="12516"/>
                    <a:pt x="12997" y="12637"/>
                    <a:pt x="12816" y="12787"/>
                  </a:cubicBezTo>
                  <a:cubicBezTo>
                    <a:pt x="12546" y="13059"/>
                    <a:pt x="12485" y="13481"/>
                    <a:pt x="12606" y="13812"/>
                  </a:cubicBezTo>
                  <a:cubicBezTo>
                    <a:pt x="11912" y="14264"/>
                    <a:pt x="11105" y="14490"/>
                    <a:pt x="10298" y="14490"/>
                  </a:cubicBezTo>
                  <a:cubicBezTo>
                    <a:pt x="9491" y="14490"/>
                    <a:pt x="8684" y="14264"/>
                    <a:pt x="7991" y="13812"/>
                  </a:cubicBezTo>
                  <a:cubicBezTo>
                    <a:pt x="8112" y="13481"/>
                    <a:pt x="8051" y="13059"/>
                    <a:pt x="7781" y="12787"/>
                  </a:cubicBezTo>
                  <a:cubicBezTo>
                    <a:pt x="7590" y="12618"/>
                    <a:pt x="7341" y="12523"/>
                    <a:pt x="7095" y="12523"/>
                  </a:cubicBezTo>
                  <a:cubicBezTo>
                    <a:pt x="6989" y="12523"/>
                    <a:pt x="6884" y="12541"/>
                    <a:pt x="6785" y="12577"/>
                  </a:cubicBezTo>
                  <a:cubicBezTo>
                    <a:pt x="6092" y="11551"/>
                    <a:pt x="5911" y="10285"/>
                    <a:pt x="6273" y="9078"/>
                  </a:cubicBezTo>
                  <a:lnTo>
                    <a:pt x="5699" y="8926"/>
                  </a:lnTo>
                  <a:lnTo>
                    <a:pt x="5699" y="8926"/>
                  </a:lnTo>
                  <a:cubicBezTo>
                    <a:pt x="5277" y="10285"/>
                    <a:pt x="5518" y="11761"/>
                    <a:pt x="6302" y="12939"/>
                  </a:cubicBezTo>
                  <a:lnTo>
                    <a:pt x="4886" y="14355"/>
                  </a:lnTo>
                  <a:cubicBezTo>
                    <a:pt x="4010" y="13180"/>
                    <a:pt x="3528" y="11761"/>
                    <a:pt x="3528" y="10285"/>
                  </a:cubicBezTo>
                  <a:cubicBezTo>
                    <a:pt x="3528" y="8806"/>
                    <a:pt x="4010" y="7390"/>
                    <a:pt x="4886" y="6212"/>
                  </a:cubicBezTo>
                  <a:lnTo>
                    <a:pt x="6454" y="7781"/>
                  </a:lnTo>
                  <a:cubicBezTo>
                    <a:pt x="6635" y="7961"/>
                    <a:pt x="6876" y="8053"/>
                    <a:pt x="7118" y="8053"/>
                  </a:cubicBezTo>
                  <a:cubicBezTo>
                    <a:pt x="7359" y="8053"/>
                    <a:pt x="7600" y="7961"/>
                    <a:pt x="7781" y="7781"/>
                  </a:cubicBezTo>
                  <a:cubicBezTo>
                    <a:pt x="8051" y="7510"/>
                    <a:pt x="8112" y="7117"/>
                    <a:pt x="7991" y="6755"/>
                  </a:cubicBezTo>
                  <a:cubicBezTo>
                    <a:pt x="8684" y="6303"/>
                    <a:pt x="9491" y="6077"/>
                    <a:pt x="10298" y="6077"/>
                  </a:cubicBezTo>
                  <a:close/>
                  <a:moveTo>
                    <a:pt x="3981" y="5279"/>
                  </a:moveTo>
                  <a:lnTo>
                    <a:pt x="4464" y="5790"/>
                  </a:lnTo>
                  <a:cubicBezTo>
                    <a:pt x="3467" y="7057"/>
                    <a:pt x="2925" y="8656"/>
                    <a:pt x="2925" y="10285"/>
                  </a:cubicBezTo>
                  <a:cubicBezTo>
                    <a:pt x="2925" y="11913"/>
                    <a:pt x="3467" y="13510"/>
                    <a:pt x="4464" y="14777"/>
                  </a:cubicBezTo>
                  <a:lnTo>
                    <a:pt x="3981" y="15291"/>
                  </a:lnTo>
                  <a:cubicBezTo>
                    <a:pt x="2864" y="13872"/>
                    <a:pt x="2232" y="12094"/>
                    <a:pt x="2232" y="10285"/>
                  </a:cubicBezTo>
                  <a:cubicBezTo>
                    <a:pt x="2232" y="8475"/>
                    <a:pt x="2864" y="6695"/>
                    <a:pt x="3981" y="5279"/>
                  </a:cubicBezTo>
                  <a:close/>
                  <a:moveTo>
                    <a:pt x="16616" y="5279"/>
                  </a:moveTo>
                  <a:cubicBezTo>
                    <a:pt x="17733" y="6695"/>
                    <a:pt x="18365" y="8475"/>
                    <a:pt x="18365" y="10285"/>
                  </a:cubicBezTo>
                  <a:cubicBezTo>
                    <a:pt x="18365" y="12094"/>
                    <a:pt x="17733" y="13872"/>
                    <a:pt x="16616" y="15291"/>
                  </a:cubicBezTo>
                  <a:lnTo>
                    <a:pt x="14295" y="12939"/>
                  </a:lnTo>
                  <a:cubicBezTo>
                    <a:pt x="15381" y="11339"/>
                    <a:pt x="15381" y="9228"/>
                    <a:pt x="14295" y="7631"/>
                  </a:cubicBezTo>
                  <a:lnTo>
                    <a:pt x="15711" y="6212"/>
                  </a:lnTo>
                  <a:cubicBezTo>
                    <a:pt x="16587" y="7390"/>
                    <a:pt x="17069" y="8806"/>
                    <a:pt x="17069" y="10285"/>
                  </a:cubicBezTo>
                  <a:cubicBezTo>
                    <a:pt x="17069" y="11370"/>
                    <a:pt x="16828" y="12396"/>
                    <a:pt x="16346" y="13361"/>
                  </a:cubicBezTo>
                  <a:lnTo>
                    <a:pt x="16857" y="13631"/>
                  </a:lnTo>
                  <a:cubicBezTo>
                    <a:pt x="17400" y="12606"/>
                    <a:pt x="17672" y="11460"/>
                    <a:pt x="17672" y="10285"/>
                  </a:cubicBezTo>
                  <a:cubicBezTo>
                    <a:pt x="17672" y="8656"/>
                    <a:pt x="17130" y="7057"/>
                    <a:pt x="16133" y="5790"/>
                  </a:cubicBezTo>
                  <a:lnTo>
                    <a:pt x="16616" y="5279"/>
                  </a:lnTo>
                  <a:close/>
                  <a:moveTo>
                    <a:pt x="7118" y="13119"/>
                  </a:moveTo>
                  <a:cubicBezTo>
                    <a:pt x="7207" y="13119"/>
                    <a:pt x="7298" y="13148"/>
                    <a:pt x="7359" y="13240"/>
                  </a:cubicBezTo>
                  <a:cubicBezTo>
                    <a:pt x="7479" y="13361"/>
                    <a:pt x="7479" y="13571"/>
                    <a:pt x="7359" y="13723"/>
                  </a:cubicBezTo>
                  <a:lnTo>
                    <a:pt x="4613" y="16437"/>
                  </a:lnTo>
                  <a:cubicBezTo>
                    <a:pt x="4553" y="16497"/>
                    <a:pt x="4464" y="16526"/>
                    <a:pt x="4372" y="16526"/>
                  </a:cubicBezTo>
                  <a:cubicBezTo>
                    <a:pt x="4283" y="16526"/>
                    <a:pt x="4222" y="16497"/>
                    <a:pt x="4131" y="16437"/>
                  </a:cubicBezTo>
                  <a:cubicBezTo>
                    <a:pt x="4010" y="16316"/>
                    <a:pt x="4010" y="16104"/>
                    <a:pt x="4131" y="15954"/>
                  </a:cubicBezTo>
                  <a:lnTo>
                    <a:pt x="6876" y="13240"/>
                  </a:lnTo>
                  <a:cubicBezTo>
                    <a:pt x="6937" y="13148"/>
                    <a:pt x="7026" y="13119"/>
                    <a:pt x="7118" y="13119"/>
                  </a:cubicBezTo>
                  <a:close/>
                  <a:moveTo>
                    <a:pt x="13479" y="13119"/>
                  </a:moveTo>
                  <a:cubicBezTo>
                    <a:pt x="13571" y="13119"/>
                    <a:pt x="13660" y="13180"/>
                    <a:pt x="13721" y="13240"/>
                  </a:cubicBezTo>
                  <a:lnTo>
                    <a:pt x="16466" y="15954"/>
                  </a:lnTo>
                  <a:cubicBezTo>
                    <a:pt x="16526" y="16015"/>
                    <a:pt x="16555" y="16104"/>
                    <a:pt x="16555" y="16195"/>
                  </a:cubicBezTo>
                  <a:cubicBezTo>
                    <a:pt x="16555" y="16285"/>
                    <a:pt x="16526" y="16376"/>
                    <a:pt x="16466" y="16437"/>
                  </a:cubicBezTo>
                  <a:cubicBezTo>
                    <a:pt x="16390" y="16512"/>
                    <a:pt x="16300" y="16549"/>
                    <a:pt x="16213" y="16549"/>
                  </a:cubicBezTo>
                  <a:cubicBezTo>
                    <a:pt x="16127" y="16549"/>
                    <a:pt x="16044" y="16512"/>
                    <a:pt x="15984" y="16437"/>
                  </a:cubicBezTo>
                  <a:lnTo>
                    <a:pt x="13238" y="13723"/>
                  </a:lnTo>
                  <a:cubicBezTo>
                    <a:pt x="13118" y="13571"/>
                    <a:pt x="13118" y="13361"/>
                    <a:pt x="13238" y="13240"/>
                  </a:cubicBezTo>
                  <a:cubicBezTo>
                    <a:pt x="13299" y="13180"/>
                    <a:pt x="13390" y="13119"/>
                    <a:pt x="13479" y="13119"/>
                  </a:cubicBezTo>
                  <a:close/>
                  <a:moveTo>
                    <a:pt x="12968" y="14294"/>
                  </a:moveTo>
                  <a:lnTo>
                    <a:pt x="14384" y="15713"/>
                  </a:lnTo>
                  <a:cubicBezTo>
                    <a:pt x="13209" y="16586"/>
                    <a:pt x="11762" y="17069"/>
                    <a:pt x="10314" y="17069"/>
                  </a:cubicBezTo>
                  <a:cubicBezTo>
                    <a:pt x="8835" y="17069"/>
                    <a:pt x="7388" y="16586"/>
                    <a:pt x="6213" y="15713"/>
                  </a:cubicBezTo>
                  <a:lnTo>
                    <a:pt x="7629" y="14294"/>
                  </a:lnTo>
                  <a:cubicBezTo>
                    <a:pt x="8444" y="14808"/>
                    <a:pt x="9378" y="15078"/>
                    <a:pt x="10314" y="15078"/>
                  </a:cubicBezTo>
                  <a:cubicBezTo>
                    <a:pt x="11219" y="15078"/>
                    <a:pt x="12153" y="14808"/>
                    <a:pt x="12968" y="14294"/>
                  </a:cubicBezTo>
                  <a:close/>
                  <a:moveTo>
                    <a:pt x="14806" y="16135"/>
                  </a:moveTo>
                  <a:lnTo>
                    <a:pt x="15289" y="16618"/>
                  </a:lnTo>
                  <a:cubicBezTo>
                    <a:pt x="13873" y="17732"/>
                    <a:pt x="12124" y="18335"/>
                    <a:pt x="10314" y="18335"/>
                  </a:cubicBezTo>
                  <a:cubicBezTo>
                    <a:pt x="8473" y="18335"/>
                    <a:pt x="6724" y="17732"/>
                    <a:pt x="5308" y="16618"/>
                  </a:cubicBezTo>
                  <a:lnTo>
                    <a:pt x="5791" y="16135"/>
                  </a:lnTo>
                  <a:cubicBezTo>
                    <a:pt x="7086" y="17129"/>
                    <a:pt x="8654" y="17672"/>
                    <a:pt x="10314" y="17672"/>
                  </a:cubicBezTo>
                  <a:cubicBezTo>
                    <a:pt x="11943" y="17672"/>
                    <a:pt x="13511" y="17129"/>
                    <a:pt x="14806" y="16135"/>
                  </a:cubicBezTo>
                  <a:close/>
                  <a:moveTo>
                    <a:pt x="8746" y="18818"/>
                  </a:moveTo>
                  <a:cubicBezTo>
                    <a:pt x="9257" y="18910"/>
                    <a:pt x="9771" y="18939"/>
                    <a:pt x="10314" y="18939"/>
                  </a:cubicBezTo>
                  <a:cubicBezTo>
                    <a:pt x="10826" y="18939"/>
                    <a:pt x="11308" y="18910"/>
                    <a:pt x="11822" y="18818"/>
                  </a:cubicBezTo>
                  <a:lnTo>
                    <a:pt x="11822" y="18818"/>
                  </a:lnTo>
                  <a:cubicBezTo>
                    <a:pt x="11641" y="19481"/>
                    <a:pt x="11007" y="19964"/>
                    <a:pt x="10283" y="19964"/>
                  </a:cubicBezTo>
                  <a:cubicBezTo>
                    <a:pt x="9530" y="19964"/>
                    <a:pt x="8927" y="19481"/>
                    <a:pt x="8746" y="18818"/>
                  </a:cubicBezTo>
                  <a:close/>
                  <a:moveTo>
                    <a:pt x="10283" y="0"/>
                  </a:moveTo>
                  <a:cubicBezTo>
                    <a:pt x="9168" y="0"/>
                    <a:pt x="8232" y="816"/>
                    <a:pt x="8083" y="1901"/>
                  </a:cubicBezTo>
                  <a:cubicBezTo>
                    <a:pt x="6905" y="2232"/>
                    <a:pt x="5791" y="2775"/>
                    <a:pt x="4855" y="3559"/>
                  </a:cubicBezTo>
                  <a:cubicBezTo>
                    <a:pt x="4705" y="3469"/>
                    <a:pt x="4553" y="3438"/>
                    <a:pt x="4372" y="3438"/>
                  </a:cubicBezTo>
                  <a:cubicBezTo>
                    <a:pt x="4131" y="3438"/>
                    <a:pt x="3890" y="3530"/>
                    <a:pt x="3709" y="3711"/>
                  </a:cubicBezTo>
                  <a:cubicBezTo>
                    <a:pt x="3528" y="3892"/>
                    <a:pt x="3438" y="4133"/>
                    <a:pt x="3438" y="4374"/>
                  </a:cubicBezTo>
                  <a:cubicBezTo>
                    <a:pt x="3438" y="4524"/>
                    <a:pt x="3467" y="4705"/>
                    <a:pt x="3559" y="4825"/>
                  </a:cubicBezTo>
                  <a:cubicBezTo>
                    <a:pt x="2775" y="5790"/>
                    <a:pt x="2232" y="6907"/>
                    <a:pt x="1931" y="8082"/>
                  </a:cubicBezTo>
                  <a:cubicBezTo>
                    <a:pt x="814" y="8234"/>
                    <a:pt x="1" y="9168"/>
                    <a:pt x="1" y="10285"/>
                  </a:cubicBezTo>
                  <a:cubicBezTo>
                    <a:pt x="1" y="11399"/>
                    <a:pt x="814" y="12335"/>
                    <a:pt x="1931" y="12485"/>
                  </a:cubicBezTo>
                  <a:cubicBezTo>
                    <a:pt x="2232" y="13662"/>
                    <a:pt x="2775" y="14777"/>
                    <a:pt x="3559" y="15742"/>
                  </a:cubicBezTo>
                  <a:cubicBezTo>
                    <a:pt x="3347" y="16104"/>
                    <a:pt x="3407" y="16557"/>
                    <a:pt x="3709" y="16859"/>
                  </a:cubicBezTo>
                  <a:cubicBezTo>
                    <a:pt x="3890" y="17040"/>
                    <a:pt x="4131" y="17129"/>
                    <a:pt x="4372" y="17129"/>
                  </a:cubicBezTo>
                  <a:cubicBezTo>
                    <a:pt x="4553" y="17129"/>
                    <a:pt x="4705" y="17100"/>
                    <a:pt x="4855" y="17008"/>
                  </a:cubicBezTo>
                  <a:cubicBezTo>
                    <a:pt x="5791" y="17793"/>
                    <a:pt x="6905" y="18367"/>
                    <a:pt x="8083" y="18668"/>
                  </a:cubicBezTo>
                  <a:cubicBezTo>
                    <a:pt x="8232" y="19754"/>
                    <a:pt x="9168" y="20567"/>
                    <a:pt x="10283" y="20567"/>
                  </a:cubicBezTo>
                  <a:cubicBezTo>
                    <a:pt x="11400" y="20567"/>
                    <a:pt x="12305" y="19754"/>
                    <a:pt x="12454" y="18668"/>
                  </a:cubicBezTo>
                  <a:cubicBezTo>
                    <a:pt x="13660" y="18367"/>
                    <a:pt x="14777" y="17793"/>
                    <a:pt x="15742" y="17008"/>
                  </a:cubicBezTo>
                  <a:cubicBezTo>
                    <a:pt x="15892" y="17100"/>
                    <a:pt x="16044" y="17129"/>
                    <a:pt x="16225" y="17129"/>
                  </a:cubicBezTo>
                  <a:cubicBezTo>
                    <a:pt x="16466" y="17129"/>
                    <a:pt x="16707" y="17040"/>
                    <a:pt x="16888" y="16859"/>
                  </a:cubicBezTo>
                  <a:cubicBezTo>
                    <a:pt x="17069" y="16678"/>
                    <a:pt x="17159" y="16466"/>
                    <a:pt x="17159" y="16195"/>
                  </a:cubicBezTo>
                  <a:cubicBezTo>
                    <a:pt x="17159" y="16043"/>
                    <a:pt x="17130" y="15863"/>
                    <a:pt x="17038" y="15742"/>
                  </a:cubicBezTo>
                  <a:cubicBezTo>
                    <a:pt x="17822" y="14777"/>
                    <a:pt x="18365" y="13662"/>
                    <a:pt x="18698" y="12485"/>
                  </a:cubicBezTo>
                  <a:cubicBezTo>
                    <a:pt x="19752" y="12304"/>
                    <a:pt x="20568" y="11399"/>
                    <a:pt x="20568" y="10285"/>
                  </a:cubicBezTo>
                  <a:cubicBezTo>
                    <a:pt x="20568" y="9168"/>
                    <a:pt x="19752" y="8263"/>
                    <a:pt x="18698" y="8113"/>
                  </a:cubicBezTo>
                  <a:cubicBezTo>
                    <a:pt x="18365" y="6907"/>
                    <a:pt x="17822" y="5790"/>
                    <a:pt x="17038" y="4825"/>
                  </a:cubicBezTo>
                  <a:cubicBezTo>
                    <a:pt x="17250" y="4463"/>
                    <a:pt x="17190" y="4012"/>
                    <a:pt x="16888" y="3711"/>
                  </a:cubicBezTo>
                  <a:cubicBezTo>
                    <a:pt x="16706" y="3529"/>
                    <a:pt x="16459" y="3435"/>
                    <a:pt x="16211" y="3435"/>
                  </a:cubicBezTo>
                  <a:cubicBezTo>
                    <a:pt x="16049" y="3435"/>
                    <a:pt x="15886" y="3475"/>
                    <a:pt x="15742" y="3559"/>
                  </a:cubicBezTo>
                  <a:cubicBezTo>
                    <a:pt x="14777" y="2775"/>
                    <a:pt x="13660" y="2203"/>
                    <a:pt x="12454" y="1901"/>
                  </a:cubicBezTo>
                  <a:cubicBezTo>
                    <a:pt x="12305" y="816"/>
                    <a:pt x="11400" y="0"/>
                    <a:pt x="10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1968334" y="2125477"/>
              <a:ext cx="14405" cy="15145"/>
            </a:xfrm>
            <a:custGeom>
              <a:rect b="b" l="l" r="r" t="t"/>
              <a:pathLst>
                <a:path extrusionOk="0" h="635" w="604">
                  <a:moveTo>
                    <a:pt x="0" y="0"/>
                  </a:moveTo>
                  <a:lnTo>
                    <a:pt x="0" y="635"/>
                  </a:lnTo>
                  <a:lnTo>
                    <a:pt x="603" y="63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2244517" y="2125477"/>
              <a:ext cx="14405" cy="15145"/>
            </a:xfrm>
            <a:custGeom>
              <a:rect b="b" l="l" r="r" t="t"/>
              <a:pathLst>
                <a:path extrusionOk="0" h="635" w="604">
                  <a:moveTo>
                    <a:pt x="0" y="0"/>
                  </a:moveTo>
                  <a:lnTo>
                    <a:pt x="0" y="635"/>
                  </a:lnTo>
                  <a:lnTo>
                    <a:pt x="604" y="635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49"/>
          <p:cNvGrpSpPr/>
          <p:nvPr/>
        </p:nvGrpSpPr>
        <p:grpSpPr>
          <a:xfrm>
            <a:off x="1221522" y="3265063"/>
            <a:ext cx="238118" cy="491238"/>
            <a:chOff x="1292234" y="2634007"/>
            <a:chExt cx="238118" cy="491238"/>
          </a:xfrm>
        </p:grpSpPr>
        <p:sp>
          <p:nvSpPr>
            <p:cNvPr id="528" name="Google Shape;528;p49"/>
            <p:cNvSpPr/>
            <p:nvPr/>
          </p:nvSpPr>
          <p:spPr>
            <a:xfrm>
              <a:off x="1292234" y="2634007"/>
              <a:ext cx="238118" cy="491238"/>
            </a:xfrm>
            <a:custGeom>
              <a:rect b="b" l="l" r="r" t="t"/>
              <a:pathLst>
                <a:path extrusionOk="0" h="20597" w="9984">
                  <a:moveTo>
                    <a:pt x="8054" y="603"/>
                  </a:moveTo>
                  <a:cubicBezTo>
                    <a:pt x="8597" y="603"/>
                    <a:pt x="9019" y="1055"/>
                    <a:pt x="9019" y="1597"/>
                  </a:cubicBezTo>
                  <a:lnTo>
                    <a:pt x="9019" y="4886"/>
                  </a:lnTo>
                  <a:lnTo>
                    <a:pt x="1902" y="4886"/>
                  </a:lnTo>
                  <a:lnTo>
                    <a:pt x="1902" y="1597"/>
                  </a:lnTo>
                  <a:cubicBezTo>
                    <a:pt x="1902" y="1055"/>
                    <a:pt x="2353" y="603"/>
                    <a:pt x="2896" y="603"/>
                  </a:cubicBezTo>
                  <a:close/>
                  <a:moveTo>
                    <a:pt x="9019" y="5489"/>
                  </a:moveTo>
                  <a:lnTo>
                    <a:pt x="9019" y="6152"/>
                  </a:lnTo>
                  <a:lnTo>
                    <a:pt x="1902" y="6152"/>
                  </a:lnTo>
                  <a:lnTo>
                    <a:pt x="1902" y="5489"/>
                  </a:lnTo>
                  <a:close/>
                  <a:moveTo>
                    <a:pt x="2565" y="6755"/>
                  </a:moveTo>
                  <a:lnTo>
                    <a:pt x="2565" y="7448"/>
                  </a:lnTo>
                  <a:lnTo>
                    <a:pt x="1902" y="7448"/>
                  </a:lnTo>
                  <a:lnTo>
                    <a:pt x="1902" y="6755"/>
                  </a:lnTo>
                  <a:close/>
                  <a:moveTo>
                    <a:pt x="3861" y="6755"/>
                  </a:moveTo>
                  <a:lnTo>
                    <a:pt x="3861" y="7448"/>
                  </a:lnTo>
                  <a:lnTo>
                    <a:pt x="3168" y="7448"/>
                  </a:lnTo>
                  <a:lnTo>
                    <a:pt x="3168" y="6755"/>
                  </a:lnTo>
                  <a:close/>
                  <a:moveTo>
                    <a:pt x="5159" y="6755"/>
                  </a:moveTo>
                  <a:lnTo>
                    <a:pt x="5159" y="7448"/>
                  </a:lnTo>
                  <a:lnTo>
                    <a:pt x="4464" y="7448"/>
                  </a:lnTo>
                  <a:lnTo>
                    <a:pt x="4464" y="6755"/>
                  </a:lnTo>
                  <a:close/>
                  <a:moveTo>
                    <a:pt x="6425" y="6755"/>
                  </a:moveTo>
                  <a:lnTo>
                    <a:pt x="6425" y="7448"/>
                  </a:lnTo>
                  <a:lnTo>
                    <a:pt x="5762" y="7448"/>
                  </a:lnTo>
                  <a:lnTo>
                    <a:pt x="5762" y="6755"/>
                  </a:lnTo>
                  <a:close/>
                  <a:moveTo>
                    <a:pt x="7721" y="6755"/>
                  </a:moveTo>
                  <a:lnTo>
                    <a:pt x="7721" y="7448"/>
                  </a:lnTo>
                  <a:lnTo>
                    <a:pt x="7028" y="7448"/>
                  </a:lnTo>
                  <a:lnTo>
                    <a:pt x="7028" y="6755"/>
                  </a:lnTo>
                  <a:close/>
                  <a:moveTo>
                    <a:pt x="9019" y="6755"/>
                  </a:moveTo>
                  <a:lnTo>
                    <a:pt x="9019" y="7448"/>
                  </a:lnTo>
                  <a:lnTo>
                    <a:pt x="8324" y="7448"/>
                  </a:lnTo>
                  <a:lnTo>
                    <a:pt x="8324" y="6755"/>
                  </a:lnTo>
                  <a:close/>
                  <a:moveTo>
                    <a:pt x="1299" y="9498"/>
                  </a:moveTo>
                  <a:lnTo>
                    <a:pt x="1299" y="16888"/>
                  </a:lnTo>
                  <a:lnTo>
                    <a:pt x="604" y="16555"/>
                  </a:lnTo>
                  <a:lnTo>
                    <a:pt x="604" y="9860"/>
                  </a:lnTo>
                  <a:lnTo>
                    <a:pt x="1299" y="9498"/>
                  </a:lnTo>
                  <a:close/>
                  <a:moveTo>
                    <a:pt x="9019" y="17069"/>
                  </a:moveTo>
                  <a:lnTo>
                    <a:pt x="9019" y="17732"/>
                  </a:lnTo>
                  <a:lnTo>
                    <a:pt x="1902" y="17732"/>
                  </a:lnTo>
                  <a:lnTo>
                    <a:pt x="1902" y="17069"/>
                  </a:lnTo>
                  <a:close/>
                  <a:moveTo>
                    <a:pt x="9019" y="18336"/>
                  </a:moveTo>
                  <a:lnTo>
                    <a:pt x="9019" y="19993"/>
                  </a:lnTo>
                  <a:lnTo>
                    <a:pt x="1902" y="19993"/>
                  </a:lnTo>
                  <a:lnTo>
                    <a:pt x="1902" y="18336"/>
                  </a:lnTo>
                  <a:close/>
                  <a:moveTo>
                    <a:pt x="2896" y="0"/>
                  </a:moveTo>
                  <a:cubicBezTo>
                    <a:pt x="2022" y="0"/>
                    <a:pt x="1299" y="724"/>
                    <a:pt x="1299" y="1597"/>
                  </a:cubicBezTo>
                  <a:lnTo>
                    <a:pt x="1299" y="4886"/>
                  </a:lnTo>
                  <a:lnTo>
                    <a:pt x="966" y="4886"/>
                  </a:lnTo>
                  <a:lnTo>
                    <a:pt x="966" y="5489"/>
                  </a:lnTo>
                  <a:lnTo>
                    <a:pt x="1299" y="5489"/>
                  </a:lnTo>
                  <a:lnTo>
                    <a:pt x="1299" y="8835"/>
                  </a:lnTo>
                  <a:lnTo>
                    <a:pt x="604" y="9168"/>
                  </a:lnTo>
                  <a:lnTo>
                    <a:pt x="604" y="8384"/>
                  </a:lnTo>
                  <a:lnTo>
                    <a:pt x="1" y="8384"/>
                  </a:lnTo>
                  <a:lnTo>
                    <a:pt x="1" y="18034"/>
                  </a:lnTo>
                  <a:lnTo>
                    <a:pt x="604" y="18034"/>
                  </a:lnTo>
                  <a:lnTo>
                    <a:pt x="604" y="17219"/>
                  </a:lnTo>
                  <a:lnTo>
                    <a:pt x="1299" y="17580"/>
                  </a:lnTo>
                  <a:lnTo>
                    <a:pt x="1299" y="20596"/>
                  </a:lnTo>
                  <a:lnTo>
                    <a:pt x="9622" y="20596"/>
                  </a:lnTo>
                  <a:lnTo>
                    <a:pt x="9622" y="10314"/>
                  </a:lnTo>
                  <a:lnTo>
                    <a:pt x="9019" y="10314"/>
                  </a:lnTo>
                  <a:lnTo>
                    <a:pt x="9019" y="16466"/>
                  </a:lnTo>
                  <a:lnTo>
                    <a:pt x="1902" y="16466"/>
                  </a:lnTo>
                  <a:lnTo>
                    <a:pt x="1902" y="8051"/>
                  </a:lnTo>
                  <a:lnTo>
                    <a:pt x="9019" y="8051"/>
                  </a:lnTo>
                  <a:lnTo>
                    <a:pt x="9019" y="9016"/>
                  </a:lnTo>
                  <a:lnTo>
                    <a:pt x="9622" y="9016"/>
                  </a:lnTo>
                  <a:lnTo>
                    <a:pt x="9622" y="5489"/>
                  </a:lnTo>
                  <a:lnTo>
                    <a:pt x="9984" y="5489"/>
                  </a:lnTo>
                  <a:lnTo>
                    <a:pt x="9984" y="4886"/>
                  </a:lnTo>
                  <a:lnTo>
                    <a:pt x="9622" y="4886"/>
                  </a:lnTo>
                  <a:lnTo>
                    <a:pt x="9622" y="1597"/>
                  </a:lnTo>
                  <a:cubicBezTo>
                    <a:pt x="9622" y="724"/>
                    <a:pt x="8927" y="0"/>
                    <a:pt x="8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1362043" y="2664893"/>
              <a:ext cx="121540" cy="23039"/>
            </a:xfrm>
            <a:custGeom>
              <a:rect b="b" l="l" r="r" t="t"/>
              <a:pathLst>
                <a:path extrusionOk="0" h="966" w="5096">
                  <a:moveTo>
                    <a:pt x="0" y="1"/>
                  </a:moveTo>
                  <a:cubicBezTo>
                    <a:pt x="0" y="515"/>
                    <a:pt x="422" y="966"/>
                    <a:pt x="934" y="966"/>
                  </a:cubicBezTo>
                  <a:lnTo>
                    <a:pt x="4162" y="966"/>
                  </a:lnTo>
                  <a:cubicBezTo>
                    <a:pt x="4673" y="966"/>
                    <a:pt x="5095" y="515"/>
                    <a:pt x="5095" y="1"/>
                  </a:cubicBezTo>
                  <a:lnTo>
                    <a:pt x="4492" y="1"/>
                  </a:lnTo>
                  <a:cubicBezTo>
                    <a:pt x="4492" y="182"/>
                    <a:pt x="4343" y="363"/>
                    <a:pt x="4162" y="363"/>
                  </a:cubicBezTo>
                  <a:lnTo>
                    <a:pt x="934" y="363"/>
                  </a:lnTo>
                  <a:cubicBezTo>
                    <a:pt x="753" y="363"/>
                    <a:pt x="603" y="182"/>
                    <a:pt x="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1476356" y="2849015"/>
              <a:ext cx="14405" cy="153260"/>
            </a:xfrm>
            <a:custGeom>
              <a:rect b="b" l="l" r="r" t="t"/>
              <a:pathLst>
                <a:path extrusionOk="0" h="6426" w="604">
                  <a:moveTo>
                    <a:pt x="1" y="1"/>
                  </a:moveTo>
                  <a:lnTo>
                    <a:pt x="1" y="6425"/>
                  </a:lnTo>
                  <a:lnTo>
                    <a:pt x="604" y="6425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1361280" y="2842575"/>
              <a:ext cx="15169" cy="14405"/>
            </a:xfrm>
            <a:custGeom>
              <a:rect b="b" l="l" r="r" t="t"/>
              <a:pathLst>
                <a:path extrusionOk="0" h="604" w="636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1361280" y="2888606"/>
              <a:ext cx="15169" cy="14405"/>
            </a:xfrm>
            <a:custGeom>
              <a:rect b="b" l="l" r="r" t="t"/>
              <a:pathLst>
                <a:path extrusionOk="0" h="604" w="636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49"/>
          <p:cNvPicPr preferRelativeResize="0"/>
          <p:nvPr/>
        </p:nvPicPr>
        <p:blipFill rotWithShape="1">
          <a:blip r:embed="rId3">
            <a:alphaModFix/>
          </a:blip>
          <a:srcRect b="0" l="0" r="3213" t="0"/>
          <a:stretch/>
        </p:blipFill>
        <p:spPr>
          <a:xfrm>
            <a:off x="4585925" y="0"/>
            <a:ext cx="4558075" cy="29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89650"/>
            <a:ext cx="4785566" cy="29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0"/>
          <p:cNvSpPr txBox="1"/>
          <p:nvPr>
            <p:ph type="title"/>
          </p:nvPr>
        </p:nvSpPr>
        <p:spPr>
          <a:xfrm>
            <a:off x="5469625" y="399975"/>
            <a:ext cx="35535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(311)</a:t>
            </a:r>
            <a:endParaRPr/>
          </a:p>
        </p:txBody>
      </p:sp>
      <p:sp>
        <p:nvSpPr>
          <p:cNvPr id="541" name="Google Shape;541;p50"/>
          <p:cNvSpPr txBox="1"/>
          <p:nvPr>
            <p:ph idx="3" type="subTitle"/>
          </p:nvPr>
        </p:nvSpPr>
        <p:spPr>
          <a:xfrm>
            <a:off x="1858336" y="34109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42" name="Google Shape;542;p50"/>
          <p:cNvSpPr txBox="1"/>
          <p:nvPr>
            <p:ph idx="6" type="subTitle"/>
          </p:nvPr>
        </p:nvSpPr>
        <p:spPr>
          <a:xfrm>
            <a:off x="5084725" y="849400"/>
            <a:ext cx="3553500" cy="17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After TNP L2, a PDF with L1 &amp; L2 results, statistics on missing &amp; interpolated data, summary statistics,   and these  are made:</a:t>
            </a:r>
            <a:endParaRPr sz="1900"/>
          </a:p>
        </p:txBody>
      </p:sp>
      <p:sp>
        <p:nvSpPr>
          <p:cNvPr id="543" name="Google Shape;543;p50"/>
          <p:cNvSpPr/>
          <p:nvPr/>
        </p:nvSpPr>
        <p:spPr>
          <a:xfrm>
            <a:off x="936636" y="3106731"/>
            <a:ext cx="807900" cy="807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50"/>
          <p:cNvGrpSpPr/>
          <p:nvPr/>
        </p:nvGrpSpPr>
        <p:grpSpPr>
          <a:xfrm>
            <a:off x="1221522" y="3265063"/>
            <a:ext cx="238118" cy="491238"/>
            <a:chOff x="1292234" y="2634007"/>
            <a:chExt cx="238118" cy="491238"/>
          </a:xfrm>
        </p:grpSpPr>
        <p:sp>
          <p:nvSpPr>
            <p:cNvPr id="545" name="Google Shape;545;p50"/>
            <p:cNvSpPr/>
            <p:nvPr/>
          </p:nvSpPr>
          <p:spPr>
            <a:xfrm>
              <a:off x="1292234" y="2634007"/>
              <a:ext cx="238118" cy="491238"/>
            </a:xfrm>
            <a:custGeom>
              <a:rect b="b" l="l" r="r" t="t"/>
              <a:pathLst>
                <a:path extrusionOk="0" h="20597" w="9984">
                  <a:moveTo>
                    <a:pt x="8054" y="603"/>
                  </a:moveTo>
                  <a:cubicBezTo>
                    <a:pt x="8597" y="603"/>
                    <a:pt x="9019" y="1055"/>
                    <a:pt x="9019" y="1597"/>
                  </a:cubicBezTo>
                  <a:lnTo>
                    <a:pt x="9019" y="4886"/>
                  </a:lnTo>
                  <a:lnTo>
                    <a:pt x="1902" y="4886"/>
                  </a:lnTo>
                  <a:lnTo>
                    <a:pt x="1902" y="1597"/>
                  </a:lnTo>
                  <a:cubicBezTo>
                    <a:pt x="1902" y="1055"/>
                    <a:pt x="2353" y="603"/>
                    <a:pt x="2896" y="603"/>
                  </a:cubicBezTo>
                  <a:close/>
                  <a:moveTo>
                    <a:pt x="9019" y="5489"/>
                  </a:moveTo>
                  <a:lnTo>
                    <a:pt x="9019" y="6152"/>
                  </a:lnTo>
                  <a:lnTo>
                    <a:pt x="1902" y="6152"/>
                  </a:lnTo>
                  <a:lnTo>
                    <a:pt x="1902" y="5489"/>
                  </a:lnTo>
                  <a:close/>
                  <a:moveTo>
                    <a:pt x="2565" y="6755"/>
                  </a:moveTo>
                  <a:lnTo>
                    <a:pt x="2565" y="7448"/>
                  </a:lnTo>
                  <a:lnTo>
                    <a:pt x="1902" y="7448"/>
                  </a:lnTo>
                  <a:lnTo>
                    <a:pt x="1902" y="6755"/>
                  </a:lnTo>
                  <a:close/>
                  <a:moveTo>
                    <a:pt x="3861" y="6755"/>
                  </a:moveTo>
                  <a:lnTo>
                    <a:pt x="3861" y="7448"/>
                  </a:lnTo>
                  <a:lnTo>
                    <a:pt x="3168" y="7448"/>
                  </a:lnTo>
                  <a:lnTo>
                    <a:pt x="3168" y="6755"/>
                  </a:lnTo>
                  <a:close/>
                  <a:moveTo>
                    <a:pt x="5159" y="6755"/>
                  </a:moveTo>
                  <a:lnTo>
                    <a:pt x="5159" y="7448"/>
                  </a:lnTo>
                  <a:lnTo>
                    <a:pt x="4464" y="7448"/>
                  </a:lnTo>
                  <a:lnTo>
                    <a:pt x="4464" y="6755"/>
                  </a:lnTo>
                  <a:close/>
                  <a:moveTo>
                    <a:pt x="6425" y="6755"/>
                  </a:moveTo>
                  <a:lnTo>
                    <a:pt x="6425" y="7448"/>
                  </a:lnTo>
                  <a:lnTo>
                    <a:pt x="5762" y="7448"/>
                  </a:lnTo>
                  <a:lnTo>
                    <a:pt x="5762" y="6755"/>
                  </a:lnTo>
                  <a:close/>
                  <a:moveTo>
                    <a:pt x="7721" y="6755"/>
                  </a:moveTo>
                  <a:lnTo>
                    <a:pt x="7721" y="7448"/>
                  </a:lnTo>
                  <a:lnTo>
                    <a:pt x="7028" y="7448"/>
                  </a:lnTo>
                  <a:lnTo>
                    <a:pt x="7028" y="6755"/>
                  </a:lnTo>
                  <a:close/>
                  <a:moveTo>
                    <a:pt x="9019" y="6755"/>
                  </a:moveTo>
                  <a:lnTo>
                    <a:pt x="9019" y="7448"/>
                  </a:lnTo>
                  <a:lnTo>
                    <a:pt x="8324" y="7448"/>
                  </a:lnTo>
                  <a:lnTo>
                    <a:pt x="8324" y="6755"/>
                  </a:lnTo>
                  <a:close/>
                  <a:moveTo>
                    <a:pt x="1299" y="9498"/>
                  </a:moveTo>
                  <a:lnTo>
                    <a:pt x="1299" y="16888"/>
                  </a:lnTo>
                  <a:lnTo>
                    <a:pt x="604" y="16555"/>
                  </a:lnTo>
                  <a:lnTo>
                    <a:pt x="604" y="9860"/>
                  </a:lnTo>
                  <a:lnTo>
                    <a:pt x="1299" y="9498"/>
                  </a:lnTo>
                  <a:close/>
                  <a:moveTo>
                    <a:pt x="9019" y="17069"/>
                  </a:moveTo>
                  <a:lnTo>
                    <a:pt x="9019" y="17732"/>
                  </a:lnTo>
                  <a:lnTo>
                    <a:pt x="1902" y="17732"/>
                  </a:lnTo>
                  <a:lnTo>
                    <a:pt x="1902" y="17069"/>
                  </a:lnTo>
                  <a:close/>
                  <a:moveTo>
                    <a:pt x="9019" y="18336"/>
                  </a:moveTo>
                  <a:lnTo>
                    <a:pt x="9019" y="19993"/>
                  </a:lnTo>
                  <a:lnTo>
                    <a:pt x="1902" y="19993"/>
                  </a:lnTo>
                  <a:lnTo>
                    <a:pt x="1902" y="18336"/>
                  </a:lnTo>
                  <a:close/>
                  <a:moveTo>
                    <a:pt x="2896" y="0"/>
                  </a:moveTo>
                  <a:cubicBezTo>
                    <a:pt x="2022" y="0"/>
                    <a:pt x="1299" y="724"/>
                    <a:pt x="1299" y="1597"/>
                  </a:cubicBezTo>
                  <a:lnTo>
                    <a:pt x="1299" y="4886"/>
                  </a:lnTo>
                  <a:lnTo>
                    <a:pt x="966" y="4886"/>
                  </a:lnTo>
                  <a:lnTo>
                    <a:pt x="966" y="5489"/>
                  </a:lnTo>
                  <a:lnTo>
                    <a:pt x="1299" y="5489"/>
                  </a:lnTo>
                  <a:lnTo>
                    <a:pt x="1299" y="8835"/>
                  </a:lnTo>
                  <a:lnTo>
                    <a:pt x="604" y="9168"/>
                  </a:lnTo>
                  <a:lnTo>
                    <a:pt x="604" y="8384"/>
                  </a:lnTo>
                  <a:lnTo>
                    <a:pt x="1" y="8384"/>
                  </a:lnTo>
                  <a:lnTo>
                    <a:pt x="1" y="18034"/>
                  </a:lnTo>
                  <a:lnTo>
                    <a:pt x="604" y="18034"/>
                  </a:lnTo>
                  <a:lnTo>
                    <a:pt x="604" y="17219"/>
                  </a:lnTo>
                  <a:lnTo>
                    <a:pt x="1299" y="17580"/>
                  </a:lnTo>
                  <a:lnTo>
                    <a:pt x="1299" y="20596"/>
                  </a:lnTo>
                  <a:lnTo>
                    <a:pt x="9622" y="20596"/>
                  </a:lnTo>
                  <a:lnTo>
                    <a:pt x="9622" y="10314"/>
                  </a:lnTo>
                  <a:lnTo>
                    <a:pt x="9019" y="10314"/>
                  </a:lnTo>
                  <a:lnTo>
                    <a:pt x="9019" y="16466"/>
                  </a:lnTo>
                  <a:lnTo>
                    <a:pt x="1902" y="16466"/>
                  </a:lnTo>
                  <a:lnTo>
                    <a:pt x="1902" y="8051"/>
                  </a:lnTo>
                  <a:lnTo>
                    <a:pt x="9019" y="8051"/>
                  </a:lnTo>
                  <a:lnTo>
                    <a:pt x="9019" y="9016"/>
                  </a:lnTo>
                  <a:lnTo>
                    <a:pt x="9622" y="9016"/>
                  </a:lnTo>
                  <a:lnTo>
                    <a:pt x="9622" y="5489"/>
                  </a:lnTo>
                  <a:lnTo>
                    <a:pt x="9984" y="5489"/>
                  </a:lnTo>
                  <a:lnTo>
                    <a:pt x="9984" y="4886"/>
                  </a:lnTo>
                  <a:lnTo>
                    <a:pt x="9622" y="4886"/>
                  </a:lnTo>
                  <a:lnTo>
                    <a:pt x="9622" y="1597"/>
                  </a:lnTo>
                  <a:cubicBezTo>
                    <a:pt x="9622" y="724"/>
                    <a:pt x="8927" y="0"/>
                    <a:pt x="8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1362043" y="2664893"/>
              <a:ext cx="121540" cy="23039"/>
            </a:xfrm>
            <a:custGeom>
              <a:rect b="b" l="l" r="r" t="t"/>
              <a:pathLst>
                <a:path extrusionOk="0" h="966" w="5096">
                  <a:moveTo>
                    <a:pt x="0" y="1"/>
                  </a:moveTo>
                  <a:cubicBezTo>
                    <a:pt x="0" y="515"/>
                    <a:pt x="422" y="966"/>
                    <a:pt x="934" y="966"/>
                  </a:cubicBezTo>
                  <a:lnTo>
                    <a:pt x="4162" y="966"/>
                  </a:lnTo>
                  <a:cubicBezTo>
                    <a:pt x="4673" y="966"/>
                    <a:pt x="5095" y="515"/>
                    <a:pt x="5095" y="1"/>
                  </a:cubicBezTo>
                  <a:lnTo>
                    <a:pt x="4492" y="1"/>
                  </a:lnTo>
                  <a:cubicBezTo>
                    <a:pt x="4492" y="182"/>
                    <a:pt x="4343" y="363"/>
                    <a:pt x="4162" y="363"/>
                  </a:cubicBezTo>
                  <a:lnTo>
                    <a:pt x="934" y="363"/>
                  </a:lnTo>
                  <a:cubicBezTo>
                    <a:pt x="753" y="363"/>
                    <a:pt x="603" y="182"/>
                    <a:pt x="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1476356" y="2849015"/>
              <a:ext cx="14405" cy="153260"/>
            </a:xfrm>
            <a:custGeom>
              <a:rect b="b" l="l" r="r" t="t"/>
              <a:pathLst>
                <a:path extrusionOk="0" h="6426" w="604">
                  <a:moveTo>
                    <a:pt x="1" y="1"/>
                  </a:moveTo>
                  <a:lnTo>
                    <a:pt x="1" y="6425"/>
                  </a:lnTo>
                  <a:lnTo>
                    <a:pt x="604" y="6425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1361280" y="2842575"/>
              <a:ext cx="15169" cy="14405"/>
            </a:xfrm>
            <a:custGeom>
              <a:rect b="b" l="l" r="r" t="t"/>
              <a:pathLst>
                <a:path extrusionOk="0" h="604" w="636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1361280" y="2888606"/>
              <a:ext cx="15169" cy="14405"/>
            </a:xfrm>
            <a:custGeom>
              <a:rect b="b" l="l" r="r" t="t"/>
              <a:pathLst>
                <a:path extrusionOk="0" h="604" w="636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50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50"/>
          <p:cNvPicPr preferRelativeResize="0"/>
          <p:nvPr/>
        </p:nvPicPr>
        <p:blipFill rotWithShape="1">
          <a:blip r:embed="rId3">
            <a:alphaModFix/>
          </a:blip>
          <a:srcRect b="49290" l="0" r="3091" t="0"/>
          <a:stretch/>
        </p:blipFill>
        <p:spPr>
          <a:xfrm>
            <a:off x="922525" y="2748100"/>
            <a:ext cx="4951600" cy="2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0"/>
          <p:cNvPicPr preferRelativeResize="0"/>
          <p:nvPr/>
        </p:nvPicPr>
        <p:blipFill rotWithShape="1">
          <a:blip r:embed="rId4">
            <a:alphaModFix/>
          </a:blip>
          <a:srcRect b="3278" l="0" r="0" t="0"/>
          <a:stretch/>
        </p:blipFill>
        <p:spPr>
          <a:xfrm>
            <a:off x="0" y="0"/>
            <a:ext cx="4951600" cy="318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50"/>
          <p:cNvCxnSpPr/>
          <p:nvPr/>
        </p:nvCxnSpPr>
        <p:spPr>
          <a:xfrm rot="10800000">
            <a:off x="1616525" y="2909850"/>
            <a:ext cx="0" cy="17193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50"/>
          <p:cNvSpPr txBox="1"/>
          <p:nvPr>
            <p:ph idx="6" type="subTitle"/>
          </p:nvPr>
        </p:nvSpPr>
        <p:spPr>
          <a:xfrm>
            <a:off x="5874125" y="2878950"/>
            <a:ext cx="2913900" cy="18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L1-L2; TWD; Gro_yr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TNP calculates TWD from growth (negative relationship) without temperature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 txBox="1"/>
          <p:nvPr>
            <p:ph type="title"/>
          </p:nvPr>
        </p:nvSpPr>
        <p:spPr>
          <a:xfrm>
            <a:off x="720000" y="445025"/>
            <a:ext cx="38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Using R outside TNP?</a:t>
            </a:r>
            <a:endParaRPr sz="2800"/>
          </a:p>
        </p:txBody>
      </p:sp>
      <p:sp>
        <p:nvSpPr>
          <p:cNvPr id="560" name="Google Shape;560;p51"/>
          <p:cNvSpPr txBox="1"/>
          <p:nvPr>
            <p:ph idx="3" type="subTitle"/>
          </p:nvPr>
        </p:nvSpPr>
        <p:spPr>
          <a:xfrm>
            <a:off x="357275" y="1322625"/>
            <a:ext cx="4154400" cy="329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TNP provides lots of </a:t>
            </a:r>
            <a:r>
              <a:rPr lang="en" sz="1900"/>
              <a:t>information - not perfect</a:t>
            </a:r>
            <a:endParaRPr sz="19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900"/>
              <a:t>R has other pac</a:t>
            </a:r>
            <a:r>
              <a:rPr lang="en" sz="100"/>
              <a:t> </a:t>
            </a:r>
            <a:r>
              <a:rPr lang="en" sz="1900"/>
              <a:t>kages to explore (e.g., “</a:t>
            </a:r>
            <a:r>
              <a:rPr lang="en" sz="1900"/>
              <a:t>heatwaveR”)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If there is time, other functional </a:t>
            </a:r>
            <a:r>
              <a:rPr lang="en" sz="1900"/>
              <a:t>relationships can be analyzed in R, too (e.g., TWD versus c(VPD, air temp, soil water, relative humidity); cumulative seasonal TWD  versus cumulative season growth</a:t>
            </a:r>
            <a:endParaRPr sz="1900"/>
          </a:p>
        </p:txBody>
      </p:sp>
      <p:sp>
        <p:nvSpPr>
          <p:cNvPr id="561" name="Google Shape;56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51"/>
          <p:cNvPicPr preferRelativeResize="0"/>
          <p:nvPr/>
        </p:nvPicPr>
        <p:blipFill rotWithShape="1">
          <a:blip r:embed="rId3">
            <a:alphaModFix/>
          </a:blip>
          <a:srcRect b="0" l="0" r="0" t="28820"/>
          <a:stretch/>
        </p:blipFill>
        <p:spPr>
          <a:xfrm>
            <a:off x="4777950" y="2474675"/>
            <a:ext cx="4327524" cy="23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1"/>
          <p:cNvSpPr/>
          <p:nvPr/>
        </p:nvSpPr>
        <p:spPr>
          <a:xfrm>
            <a:off x="7024575" y="3297650"/>
            <a:ext cx="411600" cy="484800"/>
          </a:xfrm>
          <a:prstGeom prst="ellipse">
            <a:avLst/>
          </a:prstGeom>
          <a:solidFill>
            <a:srgbClr val="B7B7B7">
              <a:alpha val="0"/>
            </a:srgbClr>
          </a:solidFill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64" name="Google Shape;564;p51"/>
          <p:cNvPicPr preferRelativeResize="0"/>
          <p:nvPr/>
        </p:nvPicPr>
        <p:blipFill rotWithShape="1">
          <a:blip r:embed="rId4">
            <a:alphaModFix/>
          </a:blip>
          <a:srcRect b="24275" l="0" r="34266" t="18552"/>
          <a:stretch/>
        </p:blipFill>
        <p:spPr>
          <a:xfrm>
            <a:off x="4777950" y="358475"/>
            <a:ext cx="4327526" cy="211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4585050" y="484975"/>
            <a:ext cx="3615000" cy="7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Cores (Ch. 2)</a:t>
            </a:r>
            <a:endParaRPr/>
          </a:p>
        </p:txBody>
      </p:sp>
      <p:sp>
        <p:nvSpPr>
          <p:cNvPr id="570" name="Google Shape;570;p52"/>
          <p:cNvSpPr txBox="1"/>
          <p:nvPr>
            <p:ph idx="1" type="subTitle"/>
          </p:nvPr>
        </p:nvSpPr>
        <p:spPr>
          <a:xfrm>
            <a:off x="4296450" y="1204975"/>
            <a:ext cx="44181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40-90 cores from each site (2-3 cores from 10-15 trees of DF and WH); more WH for 2B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Varying collection techniques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RS 20: mainly </a:t>
            </a:r>
            <a:r>
              <a:rPr lang="en" sz="2000"/>
              <a:t>secondary</a:t>
            </a:r>
            <a:r>
              <a:rPr lang="en" sz="2000"/>
              <a:t> DF (100-120 years old)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Nearby weather station to provide reference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Collection → drying → mounting → sanding → counting</a:t>
            </a:r>
            <a:endParaRPr sz="2000"/>
          </a:p>
        </p:txBody>
      </p:sp>
      <p:pic>
        <p:nvPicPr>
          <p:cNvPr id="571" name="Google Shape;571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321" l="32258" r="0" t="0"/>
          <a:stretch/>
        </p:blipFill>
        <p:spPr>
          <a:xfrm>
            <a:off x="440900" y="806550"/>
            <a:ext cx="3530400" cy="3530400"/>
          </a:xfrm>
          <a:prstGeom prst="ellipse">
            <a:avLst/>
          </a:prstGeom>
        </p:spPr>
      </p:pic>
      <p:sp>
        <p:nvSpPr>
          <p:cNvPr id="572" name="Google Shape;57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3"/>
          <p:cNvPicPr preferRelativeResize="0"/>
          <p:nvPr/>
        </p:nvPicPr>
        <p:blipFill rotWithShape="1">
          <a:blip r:embed="rId3">
            <a:alphaModFix/>
          </a:blip>
          <a:srcRect b="28719" l="0" r="2296" t="15696"/>
          <a:stretch/>
        </p:blipFill>
        <p:spPr>
          <a:xfrm>
            <a:off x="0" y="0"/>
            <a:ext cx="9144001" cy="29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3"/>
          <p:cNvSpPr txBox="1"/>
          <p:nvPr>
            <p:ph type="title"/>
          </p:nvPr>
        </p:nvSpPr>
        <p:spPr>
          <a:xfrm>
            <a:off x="486600" y="3104650"/>
            <a:ext cx="8170800" cy="19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Help with benchwork is expected from OSU tree ring lab </a:t>
            </a:r>
            <a:br>
              <a:rPr lang="en"/>
            </a:br>
            <a:r>
              <a:rPr lang="en"/>
              <a:t>(e.g., Amanda Brac</a:t>
            </a:r>
            <a:r>
              <a:rPr lang="en" sz="100"/>
              <a:t> </a:t>
            </a:r>
            <a:r>
              <a:rPr lang="en"/>
              <a:t>kett)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Whole tree ring width but focus on latewood 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Methods to eliminate “geometric bias” of ring width vs. tree 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585" name="Google Shape;585;p54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Timeline</a:t>
            </a:r>
            <a:endParaRPr/>
          </a:p>
        </p:txBody>
      </p:sp>
      <p:sp>
        <p:nvSpPr>
          <p:cNvPr id="587" name="Google Shape;587;p54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88" name="Google Shape;588;p54"/>
          <p:cNvSpPr txBox="1"/>
          <p:nvPr>
            <p:ph idx="1" type="subTitle"/>
          </p:nvPr>
        </p:nvSpPr>
        <p:spPr>
          <a:xfrm>
            <a:off x="4235725" y="31449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I ensure a proper project completion?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54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590" name="Google Shape;590;p54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591" name="Google Shape;59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5"/>
          <p:cNvSpPr txBox="1"/>
          <p:nvPr>
            <p:ph type="title"/>
          </p:nvPr>
        </p:nvSpPr>
        <p:spPr>
          <a:xfrm>
            <a:off x="2213418" y="3177425"/>
            <a:ext cx="4717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lang="en"/>
              <a:t>Somone Famous</a:t>
            </a:r>
            <a:endParaRPr/>
          </a:p>
        </p:txBody>
      </p:sp>
      <p:cxnSp>
        <p:nvCxnSpPr>
          <p:cNvPr id="597" name="Google Shape;597;p55"/>
          <p:cNvCxnSpPr/>
          <p:nvPr/>
        </p:nvCxnSpPr>
        <p:spPr>
          <a:xfrm>
            <a:off x="1308150" y="3124600"/>
            <a:ext cx="652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598" name="Google Shape;59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55"/>
          <p:cNvPicPr preferRelativeResize="0"/>
          <p:nvPr/>
        </p:nvPicPr>
        <p:blipFill rotWithShape="1">
          <a:blip r:embed="rId3">
            <a:alphaModFix/>
          </a:blip>
          <a:srcRect b="14741" l="10509" r="12043" t="19856"/>
          <a:stretch/>
        </p:blipFill>
        <p:spPr>
          <a:xfrm>
            <a:off x="0" y="406150"/>
            <a:ext cx="9144000" cy="434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Concurrent expectations for completion</a:t>
            </a:r>
            <a:endParaRPr/>
          </a:p>
        </p:txBody>
      </p:sp>
      <p:grpSp>
        <p:nvGrpSpPr>
          <p:cNvPr id="605" name="Google Shape;605;p56"/>
          <p:cNvGrpSpPr/>
          <p:nvPr/>
        </p:nvGrpSpPr>
        <p:grpSpPr>
          <a:xfrm flipH="1">
            <a:off x="3114639" y="1548426"/>
            <a:ext cx="2914718" cy="2790892"/>
            <a:chOff x="3179914" y="2889488"/>
            <a:chExt cx="422876" cy="404911"/>
          </a:xfrm>
        </p:grpSpPr>
        <p:sp>
          <p:nvSpPr>
            <p:cNvPr id="606" name="Google Shape;606;p56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56"/>
          <p:cNvSpPr txBox="1"/>
          <p:nvPr/>
        </p:nvSpPr>
        <p:spPr>
          <a:xfrm flipH="1">
            <a:off x="5985623" y="1436200"/>
            <a:ext cx="18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Curricula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13" name="Google Shape;613;p56"/>
          <p:cNvSpPr txBox="1"/>
          <p:nvPr/>
        </p:nvSpPr>
        <p:spPr>
          <a:xfrm flipH="1">
            <a:off x="5985623" y="1715081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Fulfilling my PoS </a:t>
            </a:r>
            <a:b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LOs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4" name="Google Shape;614;p56"/>
          <p:cNvSpPr txBox="1"/>
          <p:nvPr/>
        </p:nvSpPr>
        <p:spPr>
          <a:xfrm flipH="1">
            <a:off x="5985623" y="2515481"/>
            <a:ext cx="18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Lab work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15" name="Google Shape;615;p56"/>
          <p:cNvSpPr txBox="1"/>
          <p:nvPr/>
        </p:nvSpPr>
        <p:spPr>
          <a:xfrm flipH="1">
            <a:off x="5985623" y="2792813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Analyzing collected tree cores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6" name="Google Shape;616;p56"/>
          <p:cNvSpPr txBox="1"/>
          <p:nvPr/>
        </p:nvSpPr>
        <p:spPr>
          <a:xfrm flipH="1">
            <a:off x="5985623" y="3600925"/>
            <a:ext cx="18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Computer work</a:t>
            </a:r>
            <a:endParaRPr sz="18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17" name="Google Shape;617;p56"/>
          <p:cNvSpPr txBox="1"/>
          <p:nvPr/>
        </p:nvSpPr>
        <p:spPr>
          <a:xfrm flipH="1">
            <a:off x="5985623" y="3879806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Analyzing core and  dendrometer data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8" name="Google Shape;618;p56"/>
          <p:cNvSpPr txBox="1"/>
          <p:nvPr/>
        </p:nvSpPr>
        <p:spPr>
          <a:xfrm flipH="1">
            <a:off x="1286823" y="1436200"/>
            <a:ext cx="18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Field work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19" name="Google Shape;619;p56"/>
          <p:cNvSpPr txBox="1"/>
          <p:nvPr/>
        </p:nvSpPr>
        <p:spPr>
          <a:xfrm flipH="1">
            <a:off x="1286823" y="1715081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Summer work collecting tree cores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0" name="Google Shape;620;p56"/>
          <p:cNvSpPr txBox="1"/>
          <p:nvPr/>
        </p:nvSpPr>
        <p:spPr>
          <a:xfrm flipH="1">
            <a:off x="1286823" y="2515481"/>
            <a:ext cx="18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Presenting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1" name="Google Shape;621;p56"/>
          <p:cNvSpPr txBox="1"/>
          <p:nvPr/>
        </p:nvSpPr>
        <p:spPr>
          <a:xfrm flipH="1">
            <a:off x="1286823" y="2792813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Presenting my work to fulfill LOs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2" name="Google Shape;622;p56"/>
          <p:cNvSpPr txBox="1"/>
          <p:nvPr/>
        </p:nvSpPr>
        <p:spPr>
          <a:xfrm flipH="1">
            <a:off x="1286823" y="3600925"/>
            <a:ext cx="18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Writing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 flipH="1">
            <a:off x="1286823" y="3879806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Writing my thesis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4" name="Google Shape;624;p56"/>
          <p:cNvSpPr txBox="1"/>
          <p:nvPr/>
        </p:nvSpPr>
        <p:spPr>
          <a:xfrm flipH="1">
            <a:off x="4651873" y="1796375"/>
            <a:ext cx="5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06</a:t>
            </a:r>
            <a:endParaRPr sz="21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5" name="Google Shape;625;p56"/>
          <p:cNvSpPr txBox="1"/>
          <p:nvPr/>
        </p:nvSpPr>
        <p:spPr>
          <a:xfrm flipH="1">
            <a:off x="5295598" y="2665375"/>
            <a:ext cx="5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05</a:t>
            </a:r>
            <a:endParaRPr sz="21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6" name="Google Shape;626;p56"/>
          <p:cNvSpPr txBox="1"/>
          <p:nvPr/>
        </p:nvSpPr>
        <p:spPr>
          <a:xfrm flipH="1">
            <a:off x="4940073" y="3465950"/>
            <a:ext cx="5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04</a:t>
            </a:r>
            <a:endParaRPr sz="21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7" name="Google Shape;627;p56"/>
          <p:cNvSpPr txBox="1"/>
          <p:nvPr/>
        </p:nvSpPr>
        <p:spPr>
          <a:xfrm flipH="1">
            <a:off x="3952523" y="3677725"/>
            <a:ext cx="5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03</a:t>
            </a:r>
            <a:endParaRPr sz="21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8" name="Google Shape;628;p56"/>
          <p:cNvSpPr txBox="1"/>
          <p:nvPr/>
        </p:nvSpPr>
        <p:spPr>
          <a:xfrm flipH="1">
            <a:off x="3320473" y="2900775"/>
            <a:ext cx="5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02</a:t>
            </a:r>
            <a:endParaRPr sz="21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29" name="Google Shape;629;p56"/>
          <p:cNvSpPr txBox="1"/>
          <p:nvPr/>
        </p:nvSpPr>
        <p:spPr>
          <a:xfrm flipH="1">
            <a:off x="3734673" y="1960925"/>
            <a:ext cx="54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01</a:t>
            </a:r>
            <a:endParaRPr sz="21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0" name="Google Shape;630;p56"/>
          <p:cNvSpPr txBox="1"/>
          <p:nvPr/>
        </p:nvSpPr>
        <p:spPr>
          <a:xfrm flipH="1">
            <a:off x="7757274" y="1436200"/>
            <a:ext cx="67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06</a:t>
            </a:r>
            <a:endParaRPr sz="20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1" name="Google Shape;631;p56"/>
          <p:cNvSpPr txBox="1"/>
          <p:nvPr/>
        </p:nvSpPr>
        <p:spPr>
          <a:xfrm flipH="1">
            <a:off x="7757274" y="2515481"/>
            <a:ext cx="67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05</a:t>
            </a:r>
            <a:endParaRPr sz="20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2" name="Google Shape;632;p56"/>
          <p:cNvSpPr txBox="1"/>
          <p:nvPr/>
        </p:nvSpPr>
        <p:spPr>
          <a:xfrm flipH="1">
            <a:off x="7757274" y="3600925"/>
            <a:ext cx="67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04</a:t>
            </a:r>
            <a:endParaRPr sz="20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3" name="Google Shape;633;p56"/>
          <p:cNvSpPr txBox="1"/>
          <p:nvPr/>
        </p:nvSpPr>
        <p:spPr>
          <a:xfrm flipH="1">
            <a:off x="713375" y="1436200"/>
            <a:ext cx="67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01</a:t>
            </a:r>
            <a:endParaRPr sz="20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4" name="Google Shape;634;p56"/>
          <p:cNvSpPr txBox="1"/>
          <p:nvPr/>
        </p:nvSpPr>
        <p:spPr>
          <a:xfrm flipH="1">
            <a:off x="713375" y="2515481"/>
            <a:ext cx="67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02</a:t>
            </a:r>
            <a:endParaRPr sz="20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5" name="Google Shape;635;p56"/>
          <p:cNvSpPr txBox="1"/>
          <p:nvPr/>
        </p:nvSpPr>
        <p:spPr>
          <a:xfrm flipH="1">
            <a:off x="713375" y="3600925"/>
            <a:ext cx="67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rPr>
              <a:t>03</a:t>
            </a:r>
            <a:endParaRPr sz="2000">
              <a:solidFill>
                <a:schemeClr val="accent2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36" name="Google Shape;63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57"/>
          <p:cNvGrpSpPr/>
          <p:nvPr/>
        </p:nvGrpSpPr>
        <p:grpSpPr>
          <a:xfrm>
            <a:off x="3673916" y="1043354"/>
            <a:ext cx="4882666" cy="3706544"/>
            <a:chOff x="331763" y="414153"/>
            <a:chExt cx="6903246" cy="5019697"/>
          </a:xfrm>
        </p:grpSpPr>
        <p:sp>
          <p:nvSpPr>
            <p:cNvPr id="642" name="Google Shape;642;p57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7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7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57"/>
          <p:cNvSpPr txBox="1"/>
          <p:nvPr>
            <p:ph type="title"/>
          </p:nvPr>
        </p:nvSpPr>
        <p:spPr>
          <a:xfrm>
            <a:off x="795308" y="470650"/>
            <a:ext cx="7553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Revisiting the Program of Study</a:t>
            </a:r>
            <a:endParaRPr/>
          </a:p>
        </p:txBody>
      </p:sp>
      <p:sp>
        <p:nvSpPr>
          <p:cNvPr id="646" name="Google Shape;646;p57"/>
          <p:cNvSpPr txBox="1"/>
          <p:nvPr>
            <p:ph idx="1" type="subTitle"/>
          </p:nvPr>
        </p:nvSpPr>
        <p:spPr>
          <a:xfrm>
            <a:off x="720100" y="1236600"/>
            <a:ext cx="2660100" cy="32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Core collection: Summer 2024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Core analysis: Summer - Fall 2024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FES 524: Winter 2025 - will use real data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Wrap up: Summer - Fall 2025</a:t>
            </a:r>
            <a:endParaRPr sz="1900"/>
          </a:p>
        </p:txBody>
      </p:sp>
      <p:sp>
        <p:nvSpPr>
          <p:cNvPr id="647" name="Google Shape;64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57"/>
          <p:cNvPicPr preferRelativeResize="0"/>
          <p:nvPr/>
        </p:nvPicPr>
        <p:blipFill rotWithShape="1">
          <a:blip r:embed="rId3">
            <a:alphaModFix/>
          </a:blip>
          <a:srcRect b="14152" l="33430" r="19577" t="37710"/>
          <a:stretch/>
        </p:blipFill>
        <p:spPr>
          <a:xfrm>
            <a:off x="3785568" y="1236588"/>
            <a:ext cx="4659621" cy="2801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244" name="Google Shape;244;p31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6" name="Google Shape;246;p31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7" name="Google Shape;247;p31"/>
          <p:cNvSpPr txBox="1"/>
          <p:nvPr>
            <p:ph idx="1" type="subTitle"/>
          </p:nvPr>
        </p:nvSpPr>
        <p:spPr>
          <a:xfrm>
            <a:off x="4235725" y="31449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background and broader significance of my proposed project?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1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249" name="Google Shape;249;p31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654" name="Google Shape;654;p58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8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656" name="Google Shape;656;p58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57" name="Google Shape;657;p58"/>
          <p:cNvSpPr txBox="1"/>
          <p:nvPr>
            <p:ph idx="1" type="subTitle"/>
          </p:nvPr>
        </p:nvSpPr>
        <p:spPr>
          <a:xfrm>
            <a:off x="4235725" y="31449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hanks and invitation for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58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659" name="Google Shape;659;p58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660" name="Google Shape;66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666" name="Google Shape;666;p59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9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68" name="Google Shape;668;p59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9" name="Google Shape;669;p59"/>
          <p:cNvSpPr txBox="1"/>
          <p:nvPr>
            <p:ph idx="1" type="subTitle"/>
          </p:nvPr>
        </p:nvSpPr>
        <p:spPr>
          <a:xfrm>
            <a:off x="4235725" y="31449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70" name="Google Shape;670;p59"/>
          <p:cNvPicPr preferRelativeResize="0"/>
          <p:nvPr>
            <p:ph idx="4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671" name="Google Shape;671;p59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672" name="Google Shape;67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59"/>
          <p:cNvSpPr txBox="1"/>
          <p:nvPr>
            <p:ph idx="1" type="subTitle"/>
          </p:nvPr>
        </p:nvSpPr>
        <p:spPr>
          <a:xfrm>
            <a:off x="4263900" y="3502125"/>
            <a:ext cx="4293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presentation came from a template by SlidesGo with icons coming from Flaticon and some </a:t>
            </a:r>
            <a:r>
              <a:rPr lang="en" sz="1500"/>
              <a:t>infographics</a:t>
            </a:r>
            <a:r>
              <a:rPr lang="en" sz="1500"/>
              <a:t> coming from Freepik.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I welcome additional questions &amp; comments!</a:t>
            </a:r>
            <a:endParaRPr sz="1500" u="sng"/>
          </a:p>
        </p:txBody>
      </p:sp>
      <p:sp>
        <p:nvSpPr>
          <p:cNvPr id="674" name="Google Shape;674;p59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idx="1" type="subTitle"/>
          </p:nvPr>
        </p:nvSpPr>
        <p:spPr>
          <a:xfrm>
            <a:off x="594875" y="12236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earth is getting hotter and drier.</a:t>
            </a:r>
            <a:endParaRPr/>
          </a:p>
        </p:txBody>
      </p:sp>
      <p:sp>
        <p:nvSpPr>
          <p:cNvPr id="256" name="Google Shape;256;p32"/>
          <p:cNvSpPr txBox="1"/>
          <p:nvPr>
            <p:ph type="title"/>
          </p:nvPr>
        </p:nvSpPr>
        <p:spPr>
          <a:xfrm>
            <a:off x="594875" y="542725"/>
            <a:ext cx="46968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Climate is changing</a:t>
            </a:r>
            <a:endParaRPr sz="3600"/>
          </a:p>
        </p:txBody>
      </p:sp>
      <p:sp>
        <p:nvSpPr>
          <p:cNvPr id="257" name="Google Shape;257;p32"/>
          <p:cNvSpPr txBox="1"/>
          <p:nvPr>
            <p:ph idx="2" type="title"/>
          </p:nvPr>
        </p:nvSpPr>
        <p:spPr>
          <a:xfrm>
            <a:off x="594875" y="1596231"/>
            <a:ext cx="46968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MOG trees matter</a:t>
            </a:r>
            <a:endParaRPr sz="3600"/>
          </a:p>
        </p:txBody>
      </p:sp>
      <p:sp>
        <p:nvSpPr>
          <p:cNvPr id="258" name="Google Shape;258;p32"/>
          <p:cNvSpPr txBox="1"/>
          <p:nvPr>
            <p:ph idx="3" type="subTitle"/>
          </p:nvPr>
        </p:nvSpPr>
        <p:spPr>
          <a:xfrm>
            <a:off x="594875" y="2279695"/>
            <a:ext cx="46968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Mature (80+ years) and old-growth (200+ years) trees are continuously growing and providing ecosystem services &amp; resilience.</a:t>
            </a:r>
            <a:endParaRPr/>
          </a:p>
        </p:txBody>
      </p:sp>
      <p:sp>
        <p:nvSpPr>
          <p:cNvPr id="259" name="Google Shape;259;p32"/>
          <p:cNvSpPr txBox="1"/>
          <p:nvPr>
            <p:ph idx="4" type="title"/>
          </p:nvPr>
        </p:nvSpPr>
        <p:spPr>
          <a:xfrm>
            <a:off x="594875" y="3263425"/>
            <a:ext cx="53421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 need specific</a:t>
            </a:r>
            <a:r>
              <a:rPr lang="en" sz="3600"/>
              <a:t> study</a:t>
            </a:r>
            <a:endParaRPr sz="3600"/>
          </a:p>
        </p:txBody>
      </p:sp>
      <p:sp>
        <p:nvSpPr>
          <p:cNvPr id="260" name="Google Shape;260;p32"/>
          <p:cNvSpPr txBox="1"/>
          <p:nvPr>
            <p:ph idx="5" type="subTitle"/>
          </p:nvPr>
        </p:nvSpPr>
        <p:spPr>
          <a:xfrm>
            <a:off x="594904" y="3949475"/>
            <a:ext cx="68412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future MOG coverage and adaptations at the species and individual-levels first requires present knowledge.</a:t>
            </a:r>
            <a:endParaRPr/>
          </a:p>
        </p:txBody>
      </p:sp>
      <p:pic>
        <p:nvPicPr>
          <p:cNvPr id="261" name="Google Shape;261;p32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291675" y="542725"/>
            <a:ext cx="3330900" cy="3330900"/>
          </a:xfrm>
          <a:prstGeom prst="ellipse">
            <a:avLst/>
          </a:prstGeom>
        </p:spPr>
      </p:pic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7284775" y="0"/>
            <a:ext cx="1859100" cy="4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Range of forest maturity in the lower 48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36% of forest structural classes = MOG (most in the West)</a:t>
            </a:r>
            <a:endParaRPr/>
          </a:p>
        </p:txBody>
      </p:sp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847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idx="4294967295" type="subTitle"/>
          </p:nvPr>
        </p:nvSpPr>
        <p:spPr>
          <a:xfrm>
            <a:off x="7685850" y="4194700"/>
            <a:ext cx="13662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DellaSala et al., 2022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10481" l="18258" r="18257" t="9996"/>
          <a:stretch/>
        </p:blipFill>
        <p:spPr>
          <a:xfrm>
            <a:off x="687225" y="0"/>
            <a:ext cx="7299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4294967295" type="subTitle"/>
          </p:nvPr>
        </p:nvSpPr>
        <p:spPr>
          <a:xfrm rot="5400000">
            <a:off x="5511813" y="2592850"/>
            <a:ext cx="5169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Data: Stephenson et al., 2014   Figure: Gabby John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1" type="subTitle"/>
          </p:nvPr>
        </p:nvSpPr>
        <p:spPr>
          <a:xfrm>
            <a:off x="279225" y="431850"/>
            <a:ext cx="2322000" cy="4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</a:t>
            </a:r>
            <a:r>
              <a:rPr lang="en"/>
              <a:t>tomatal conductance and carbon assimilation are directly related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↑ VPD → ↓ GPP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Deficits (VP and climatic water) can ↑ with temp., </a:t>
            </a:r>
            <a:r>
              <a:rPr lang="en" u="sng"/>
              <a:t>even if </a:t>
            </a:r>
            <a:r>
              <a:rPr lang="en"/>
              <a:t>no change in precipitation (evaporative demand)</a:t>
            </a:r>
            <a:endParaRPr/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12861" l="0" r="960" t="60"/>
          <a:stretch/>
        </p:blipFill>
        <p:spPr>
          <a:xfrm>
            <a:off x="2660856" y="0"/>
            <a:ext cx="6444619" cy="47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7648"/>
          <a:stretch/>
        </p:blipFill>
        <p:spPr>
          <a:xfrm>
            <a:off x="-3750" y="-25"/>
            <a:ext cx="9144003" cy="5143500"/>
          </a:xfrm>
          <a:prstGeom prst="rect">
            <a:avLst/>
          </a:prstGeom>
        </p:spPr>
      </p:pic>
      <p:sp>
        <p:nvSpPr>
          <p:cNvPr id="290" name="Google Shape;290;p36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4235725" y="1324425"/>
            <a:ext cx="40968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</a:t>
            </a:r>
            <a:endParaRPr/>
          </a:p>
        </p:txBody>
      </p:sp>
      <p:sp>
        <p:nvSpPr>
          <p:cNvPr id="292" name="Google Shape;292;p36"/>
          <p:cNvSpPr txBox="1"/>
          <p:nvPr>
            <p:ph idx="3" type="title"/>
          </p:nvPr>
        </p:nvSpPr>
        <p:spPr>
          <a:xfrm>
            <a:off x="7455175" y="571525"/>
            <a:ext cx="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3" name="Google Shape;293;p36"/>
          <p:cNvSpPr txBox="1"/>
          <p:nvPr>
            <p:ph idx="1" type="subTitle"/>
          </p:nvPr>
        </p:nvSpPr>
        <p:spPr>
          <a:xfrm>
            <a:off x="4235725" y="3144975"/>
            <a:ext cx="3709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my proposed project contributing to science and society?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6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6264" l="12383" r="38652" t="0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295" name="Google Shape;295;p36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chemeClr val="lt1"/>
            </a:outerShdw>
          </a:effectLst>
        </p:spPr>
      </p:cxnSp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my project </a:t>
            </a:r>
            <a:r>
              <a:rPr lang="en"/>
              <a:t>novel?</a:t>
            </a:r>
            <a:endParaRPr/>
          </a:p>
        </p:txBody>
      </p:sp>
      <p:sp>
        <p:nvSpPr>
          <p:cNvPr id="302" name="Google Shape;302;p37"/>
          <p:cNvSpPr txBox="1"/>
          <p:nvPr/>
        </p:nvSpPr>
        <p:spPr>
          <a:xfrm flipH="1">
            <a:off x="3451325" y="1281475"/>
            <a:ext cx="224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My Project</a:t>
            </a:r>
            <a:endParaRPr b="1"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 flipH="1">
            <a:off x="759525" y="2154851"/>
            <a:ext cx="1877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Climate change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 flipH="1">
            <a:off x="3634763" y="2154848"/>
            <a:ext cx="187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Mature and Old-growth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 flipH="1">
            <a:off x="6054750" y="2154850"/>
            <a:ext cx="2659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Tree physiology</a:t>
            </a:r>
            <a:endParaRPr sz="200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 flipH="1">
            <a:off x="3517775" y="3858700"/>
            <a:ext cx="2111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Learning about X tree species of Y age with and without models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 flipH="1">
            <a:off x="6445948" y="2965074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Tree rings and other tree sensors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 flipH="1">
            <a:off x="6445950" y="3858700"/>
            <a:ext cx="1877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Learning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about plant mechanisms and behavior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 flipH="1">
            <a:off x="3634760" y="2965081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Late successional forest structure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 flipH="1">
            <a:off x="759523" y="2965074"/>
            <a:ext cx="187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Heat waves </a:t>
            </a:r>
            <a:r>
              <a:rPr b="1" i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drought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 flipH="1">
            <a:off x="759525" y="3858697"/>
            <a:ext cx="1877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Learning about plants amidst high temperatures and low precipitation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12" name="Google Shape;312;p37"/>
          <p:cNvCxnSpPr>
            <a:stCxn id="302" idx="3"/>
            <a:endCxn id="303" idx="0"/>
          </p:cNvCxnSpPr>
          <p:nvPr/>
        </p:nvCxnSpPr>
        <p:spPr>
          <a:xfrm flipH="1">
            <a:off x="1698125" y="1473925"/>
            <a:ext cx="1753200" cy="6810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3" name="Google Shape;313;p37"/>
          <p:cNvCxnSpPr>
            <a:stCxn id="302" idx="1"/>
            <a:endCxn id="305" idx="0"/>
          </p:cNvCxnSpPr>
          <p:nvPr/>
        </p:nvCxnSpPr>
        <p:spPr>
          <a:xfrm>
            <a:off x="5696225" y="1473925"/>
            <a:ext cx="1688400" cy="6810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4" name="Google Shape;314;p37"/>
          <p:cNvCxnSpPr>
            <a:stCxn id="302" idx="2"/>
            <a:endCxn id="304" idx="0"/>
          </p:cNvCxnSpPr>
          <p:nvPr/>
        </p:nvCxnSpPr>
        <p:spPr>
          <a:xfrm flipH="1" rot="-5400000">
            <a:off x="4329875" y="1910275"/>
            <a:ext cx="4884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5" name="Google Shape;315;p37"/>
          <p:cNvCxnSpPr>
            <a:stCxn id="303" idx="2"/>
            <a:endCxn id="310" idx="0"/>
          </p:cNvCxnSpPr>
          <p:nvPr/>
        </p:nvCxnSpPr>
        <p:spPr>
          <a:xfrm flipH="1" rot="-5400000">
            <a:off x="1633875" y="2900201"/>
            <a:ext cx="129300" cy="600"/>
          </a:xfrm>
          <a:prstGeom prst="bentConnector3">
            <a:avLst>
              <a:gd fmla="val 4997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7"/>
          <p:cNvCxnSpPr>
            <a:stCxn id="304" idx="2"/>
            <a:endCxn id="309" idx="0"/>
          </p:cNvCxnSpPr>
          <p:nvPr/>
        </p:nvCxnSpPr>
        <p:spPr>
          <a:xfrm flipH="1" rot="-5400000">
            <a:off x="4412813" y="2803898"/>
            <a:ext cx="3219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>
            <a:stCxn id="305" idx="2"/>
            <a:endCxn id="307" idx="0"/>
          </p:cNvCxnSpPr>
          <p:nvPr/>
        </p:nvCxnSpPr>
        <p:spPr>
          <a:xfrm flipH="1" rot="-5400000">
            <a:off x="7224000" y="2803900"/>
            <a:ext cx="3219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>
            <a:stCxn id="310" idx="2"/>
            <a:endCxn id="311" idx="0"/>
          </p:cNvCxnSpPr>
          <p:nvPr/>
        </p:nvCxnSpPr>
        <p:spPr>
          <a:xfrm flipH="1" rot="-5400000">
            <a:off x="1537573" y="3697524"/>
            <a:ext cx="3219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>
            <a:stCxn id="309" idx="2"/>
            <a:endCxn id="306" idx="0"/>
          </p:cNvCxnSpPr>
          <p:nvPr/>
        </p:nvCxnSpPr>
        <p:spPr>
          <a:xfrm flipH="1" rot="-5400000">
            <a:off x="4412810" y="3697531"/>
            <a:ext cx="321900" cy="6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>
            <a:stCxn id="307" idx="2"/>
            <a:endCxn id="308" idx="0"/>
          </p:cNvCxnSpPr>
          <p:nvPr/>
        </p:nvCxnSpPr>
        <p:spPr>
          <a:xfrm flipH="1" rot="-5400000">
            <a:off x="7223998" y="3697524"/>
            <a:ext cx="3219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ested Landscape by Slidesgo">
  <a:themeElements>
    <a:clrScheme name="Simple Light">
      <a:dk1>
        <a:srgbClr val="FFFFFF"/>
      </a:dk1>
      <a:lt1>
        <a:srgbClr val="141712"/>
      </a:lt1>
      <a:dk2>
        <a:srgbClr val="20251E"/>
      </a:dk2>
      <a:lt2>
        <a:srgbClr val="373829"/>
      </a:lt2>
      <a:accent1>
        <a:srgbClr val="4C6448"/>
      </a:accent1>
      <a:accent2>
        <a:srgbClr val="7CA2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